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 id="2147483649" r:id="rId2"/>
  </p:sldMasterIdLst>
  <p:notesMasterIdLst>
    <p:notesMasterId r:id="rId103"/>
  </p:notesMasterIdLst>
  <p:handoutMasterIdLst>
    <p:handoutMasterId r:id="rId104"/>
  </p:handoutMasterIdLst>
  <p:sldIdLst>
    <p:sldId id="697" r:id="rId3"/>
    <p:sldId id="695" r:id="rId4"/>
    <p:sldId id="699" r:id="rId5"/>
    <p:sldId id="703" r:id="rId6"/>
    <p:sldId id="704" r:id="rId7"/>
    <p:sldId id="718" r:id="rId8"/>
    <p:sldId id="722" r:id="rId9"/>
    <p:sldId id="727" r:id="rId10"/>
    <p:sldId id="721" r:id="rId11"/>
    <p:sldId id="720" r:id="rId12"/>
    <p:sldId id="706" r:id="rId13"/>
    <p:sldId id="743" r:id="rId14"/>
    <p:sldId id="742" r:id="rId15"/>
    <p:sldId id="753" r:id="rId16"/>
    <p:sldId id="716" r:id="rId17"/>
    <p:sldId id="719" r:id="rId18"/>
    <p:sldId id="725" r:id="rId19"/>
    <p:sldId id="726" r:id="rId20"/>
    <p:sldId id="729" r:id="rId21"/>
    <p:sldId id="752" r:id="rId22"/>
    <p:sldId id="717" r:id="rId23"/>
    <p:sldId id="796" r:id="rId24"/>
    <p:sldId id="781" r:id="rId25"/>
    <p:sldId id="734" r:id="rId26"/>
    <p:sldId id="737" r:id="rId27"/>
    <p:sldId id="738" r:id="rId28"/>
    <p:sldId id="740" r:id="rId29"/>
    <p:sldId id="739" r:id="rId30"/>
    <p:sldId id="741" r:id="rId31"/>
    <p:sldId id="745" r:id="rId32"/>
    <p:sldId id="755" r:id="rId33"/>
    <p:sldId id="735" r:id="rId34"/>
    <p:sldId id="757" r:id="rId35"/>
    <p:sldId id="758" r:id="rId36"/>
    <p:sldId id="760" r:id="rId37"/>
    <p:sldId id="736" r:id="rId38"/>
    <p:sldId id="768" r:id="rId39"/>
    <p:sldId id="756" r:id="rId40"/>
    <p:sldId id="782" r:id="rId41"/>
    <p:sldId id="783" r:id="rId42"/>
    <p:sldId id="784" r:id="rId43"/>
    <p:sldId id="787" r:id="rId44"/>
    <p:sldId id="785" r:id="rId45"/>
    <p:sldId id="786" r:id="rId46"/>
    <p:sldId id="795" r:id="rId47"/>
    <p:sldId id="748" r:id="rId48"/>
    <p:sldId id="749" r:id="rId49"/>
    <p:sldId id="750" r:id="rId50"/>
    <p:sldId id="751" r:id="rId51"/>
    <p:sldId id="705" r:id="rId52"/>
    <p:sldId id="702" r:id="rId53"/>
    <p:sldId id="707" r:id="rId54"/>
    <p:sldId id="708" r:id="rId55"/>
    <p:sldId id="724" r:id="rId56"/>
    <p:sldId id="728" r:id="rId57"/>
    <p:sldId id="730" r:id="rId58"/>
    <p:sldId id="731" r:id="rId59"/>
    <p:sldId id="754" r:id="rId60"/>
    <p:sldId id="746" r:id="rId61"/>
    <p:sldId id="747" r:id="rId62"/>
    <p:sldId id="733" r:id="rId63"/>
    <p:sldId id="710" r:id="rId64"/>
    <p:sldId id="712" r:id="rId65"/>
    <p:sldId id="711" r:id="rId66"/>
    <p:sldId id="713" r:id="rId67"/>
    <p:sldId id="732" r:id="rId68"/>
    <p:sldId id="769" r:id="rId69"/>
    <p:sldId id="714" r:id="rId70"/>
    <p:sldId id="715" r:id="rId71"/>
    <p:sldId id="761" r:id="rId72"/>
    <p:sldId id="763" r:id="rId73"/>
    <p:sldId id="788" r:id="rId74"/>
    <p:sldId id="789" r:id="rId75"/>
    <p:sldId id="772" r:id="rId76"/>
    <p:sldId id="771" r:id="rId77"/>
    <p:sldId id="792" r:id="rId78"/>
    <p:sldId id="790" r:id="rId79"/>
    <p:sldId id="791" r:id="rId80"/>
    <p:sldId id="793" r:id="rId81"/>
    <p:sldId id="794" r:id="rId82"/>
    <p:sldId id="773" r:id="rId83"/>
    <p:sldId id="774" r:id="rId84"/>
    <p:sldId id="776" r:id="rId85"/>
    <p:sldId id="777" r:id="rId86"/>
    <p:sldId id="775" r:id="rId87"/>
    <p:sldId id="778" r:id="rId88"/>
    <p:sldId id="779" r:id="rId89"/>
    <p:sldId id="780" r:id="rId90"/>
    <p:sldId id="762" r:id="rId91"/>
    <p:sldId id="770" r:id="rId92"/>
    <p:sldId id="764" r:id="rId93"/>
    <p:sldId id="765" r:id="rId94"/>
    <p:sldId id="766" r:id="rId95"/>
    <p:sldId id="767" r:id="rId96"/>
    <p:sldId id="709" r:id="rId97"/>
    <p:sldId id="798" r:id="rId98"/>
    <p:sldId id="797" r:id="rId99"/>
    <p:sldId id="701" r:id="rId100"/>
    <p:sldId id="700" r:id="rId101"/>
    <p:sldId id="723" r:id="rId102"/>
  </p:sldIdLst>
  <p:sldSz cx="12192000" cy="6858000"/>
  <p:notesSz cx="6769100" cy="9906000"/>
  <p:embeddedFontLst>
    <p:embeddedFont>
      <p:font typeface="Calibri" panose="020F0502020204030204" pitchFamily="34" charset="0"/>
      <p:regular r:id="rId105"/>
      <p:bold r:id="rId106"/>
      <p:italic r:id="rId107"/>
      <p:boldItalic r:id="rId108"/>
    </p:embeddedFont>
    <p:embeddedFont>
      <p:font typeface="Franklin Gothic Demi" panose="020B0703020102020204" pitchFamily="34" charset="0"/>
      <p:regular r:id="rId109"/>
      <p:italic r:id="rId110"/>
    </p:embeddedFont>
    <p:embeddedFont>
      <p:font typeface="Franklin Gothic Demi Cond" panose="020B0706030402020204" pitchFamily="34" charset="0"/>
      <p:regular r:id="rId111"/>
    </p:embeddedFont>
    <p:embeddedFont>
      <p:font typeface="Franklin Gothic Heavy" panose="020B0903020102020204" pitchFamily="34" charset="0"/>
      <p:regular r:id="rId112"/>
      <p:italic r:id="rId113"/>
    </p:embeddedFont>
  </p:embeddedFontLst>
  <p:custDataLst>
    <p:tags r:id="rId114"/>
  </p:custDataLst>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DE0000"/>
    <a:srgbClr val="CC0000"/>
    <a:srgbClr val="FFFF00"/>
    <a:srgbClr val="CAF109"/>
    <a:srgbClr val="D60000"/>
    <a:srgbClr val="006600"/>
    <a:srgbClr val="FFC3E1"/>
    <a:srgbClr val="FFB3D9"/>
    <a:srgbClr val="C0C0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62" autoAdjust="0"/>
    <p:restoredTop sz="90401" autoAdjust="0"/>
  </p:normalViewPr>
  <p:slideViewPr>
    <p:cSldViewPr>
      <p:cViewPr varScale="1">
        <p:scale>
          <a:sx n="72" d="100"/>
          <a:sy n="72" d="100"/>
        </p:scale>
        <p:origin x="540" y="78"/>
      </p:cViewPr>
      <p:guideLst>
        <p:guide orient="horz" pos="2160"/>
        <p:guide pos="3840"/>
      </p:guideLst>
    </p:cSldViewPr>
  </p:slideViewPr>
  <p:outlineViewPr>
    <p:cViewPr>
      <p:scale>
        <a:sx n="33" d="100"/>
        <a:sy n="33" d="100"/>
      </p:scale>
      <p:origin x="0" y="462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640" y="-78"/>
      </p:cViewPr>
      <p:guideLst>
        <p:guide orient="horz" pos="3120"/>
        <p:guide pos="213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heme" Target="theme/theme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8.fntdata"/><Relationship Id="rId16" Type="http://schemas.openxmlformats.org/officeDocument/2006/relationships/slide" Target="slides/slide14.xml"/><Relationship Id="rId107" Type="http://schemas.openxmlformats.org/officeDocument/2006/relationships/font" Target="fonts/font3.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font" Target="fonts/font6.fntdata"/><Relationship Id="rId115"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font" Target="fonts/font1.fntdata"/><Relationship Id="rId113" Type="http://schemas.openxmlformats.org/officeDocument/2006/relationships/font" Target="fonts/font9.fntdata"/><Relationship Id="rId11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notesMaster" Target="notesMasters/notesMaster1.xml"/><Relationship Id="rId108" Type="http://schemas.openxmlformats.org/officeDocument/2006/relationships/font" Target="fonts/font4.fntdata"/><Relationship Id="rId11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2.fntdata"/><Relationship Id="rId114" Type="http://schemas.openxmlformats.org/officeDocument/2006/relationships/tags" Target="tags/tag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5.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33700" cy="493713"/>
          </a:xfrm>
          <a:prstGeom prst="rect">
            <a:avLst/>
          </a:prstGeom>
          <a:noFill/>
          <a:ln w="9525">
            <a:noFill/>
            <a:miter lim="800000"/>
            <a:headEnd/>
            <a:tailEnd/>
          </a:ln>
          <a:effectLst/>
        </p:spPr>
        <p:txBody>
          <a:bodyPr vert="horz" wrap="square" lIns="95272" tIns="47637" rIns="95272" bIns="47637" numCol="1" anchor="t" anchorCtr="0" compatLnSpc="1">
            <a:prstTxWarp prst="textNoShape">
              <a:avLst/>
            </a:prstTxWarp>
          </a:bodyPr>
          <a:lstStyle>
            <a:lvl1pPr defTabSz="952808">
              <a:defRPr sz="1300">
                <a:cs typeface="+mn-cs"/>
              </a:defRPr>
            </a:lvl1pPr>
          </a:lstStyle>
          <a:p>
            <a:pPr>
              <a:defRPr/>
            </a:pPr>
            <a:endParaRPr lang="ru-RU"/>
          </a:p>
        </p:txBody>
      </p:sp>
      <p:sp>
        <p:nvSpPr>
          <p:cNvPr id="14339" name="Rectangle 3"/>
          <p:cNvSpPr>
            <a:spLocks noGrp="1" noChangeArrowheads="1"/>
          </p:cNvSpPr>
          <p:nvPr>
            <p:ph type="dt" sz="quarter" idx="1"/>
          </p:nvPr>
        </p:nvSpPr>
        <p:spPr bwMode="auto">
          <a:xfrm>
            <a:off x="3833813" y="0"/>
            <a:ext cx="2933700" cy="493713"/>
          </a:xfrm>
          <a:prstGeom prst="rect">
            <a:avLst/>
          </a:prstGeom>
          <a:noFill/>
          <a:ln w="9525">
            <a:noFill/>
            <a:miter lim="800000"/>
            <a:headEnd/>
            <a:tailEnd/>
          </a:ln>
          <a:effectLst/>
        </p:spPr>
        <p:txBody>
          <a:bodyPr vert="horz" wrap="square" lIns="95272" tIns="47637" rIns="95272" bIns="47637" numCol="1" anchor="t" anchorCtr="0" compatLnSpc="1">
            <a:prstTxWarp prst="textNoShape">
              <a:avLst/>
            </a:prstTxWarp>
          </a:bodyPr>
          <a:lstStyle>
            <a:lvl1pPr algn="r" defTabSz="952808">
              <a:defRPr sz="1300">
                <a:cs typeface="+mn-cs"/>
              </a:defRPr>
            </a:lvl1pPr>
          </a:lstStyle>
          <a:p>
            <a:pPr>
              <a:defRPr/>
            </a:pPr>
            <a:endParaRPr lang="ru-RU"/>
          </a:p>
        </p:txBody>
      </p:sp>
      <p:sp>
        <p:nvSpPr>
          <p:cNvPr id="14340" name="Rectangle 4"/>
          <p:cNvSpPr>
            <a:spLocks noGrp="1" noChangeArrowheads="1"/>
          </p:cNvSpPr>
          <p:nvPr>
            <p:ph type="ftr" sz="quarter" idx="2"/>
          </p:nvPr>
        </p:nvSpPr>
        <p:spPr bwMode="auto">
          <a:xfrm>
            <a:off x="0" y="9410700"/>
            <a:ext cx="2933700" cy="493713"/>
          </a:xfrm>
          <a:prstGeom prst="rect">
            <a:avLst/>
          </a:prstGeom>
          <a:noFill/>
          <a:ln w="9525">
            <a:noFill/>
            <a:miter lim="800000"/>
            <a:headEnd/>
            <a:tailEnd/>
          </a:ln>
          <a:effectLst/>
        </p:spPr>
        <p:txBody>
          <a:bodyPr vert="horz" wrap="square" lIns="95272" tIns="47637" rIns="95272" bIns="47637" numCol="1" anchor="b" anchorCtr="0" compatLnSpc="1">
            <a:prstTxWarp prst="textNoShape">
              <a:avLst/>
            </a:prstTxWarp>
          </a:bodyPr>
          <a:lstStyle>
            <a:lvl1pPr defTabSz="952808">
              <a:defRPr sz="1300">
                <a:cs typeface="+mn-cs"/>
              </a:defRPr>
            </a:lvl1pPr>
          </a:lstStyle>
          <a:p>
            <a:pPr>
              <a:defRPr/>
            </a:pPr>
            <a:endParaRPr lang="ru-RU"/>
          </a:p>
        </p:txBody>
      </p:sp>
      <p:sp>
        <p:nvSpPr>
          <p:cNvPr id="14341" name="Rectangle 5"/>
          <p:cNvSpPr>
            <a:spLocks noGrp="1" noChangeArrowheads="1"/>
          </p:cNvSpPr>
          <p:nvPr>
            <p:ph type="sldNum" sz="quarter" idx="3"/>
          </p:nvPr>
        </p:nvSpPr>
        <p:spPr bwMode="auto">
          <a:xfrm>
            <a:off x="3833813" y="9410700"/>
            <a:ext cx="2933700" cy="493713"/>
          </a:xfrm>
          <a:prstGeom prst="rect">
            <a:avLst/>
          </a:prstGeom>
          <a:noFill/>
          <a:ln w="9525">
            <a:noFill/>
            <a:miter lim="800000"/>
            <a:headEnd/>
            <a:tailEnd/>
          </a:ln>
          <a:effectLst/>
        </p:spPr>
        <p:txBody>
          <a:bodyPr vert="horz" wrap="square" lIns="95272" tIns="47637" rIns="95272" bIns="47637" numCol="1" anchor="b" anchorCtr="0" compatLnSpc="1">
            <a:prstTxWarp prst="textNoShape">
              <a:avLst/>
            </a:prstTxWarp>
          </a:bodyPr>
          <a:lstStyle>
            <a:lvl1pPr algn="r" defTabSz="952808">
              <a:defRPr sz="1300">
                <a:cs typeface="+mn-cs"/>
              </a:defRPr>
            </a:lvl1pPr>
          </a:lstStyle>
          <a:p>
            <a:pPr>
              <a:defRPr/>
            </a:pPr>
            <a:fld id="{85A5D492-548B-4184-A43B-F032F8E91F82}" type="slidenum">
              <a:rPr lang="ru-RU"/>
              <a:pPr>
                <a:defRPr/>
              </a:pPr>
              <a:t>‹#›</a:t>
            </a:fld>
            <a:endParaRPr lang="ru-RU"/>
          </a:p>
        </p:txBody>
      </p:sp>
    </p:spTree>
    <p:extLst>
      <p:ext uri="{BB962C8B-B14F-4D97-AF65-F5344CB8AC3E}">
        <p14:creationId xmlns:p14="http://schemas.microsoft.com/office/powerpoint/2010/main" val="4270051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41" name="Rectangle 5"/>
          <p:cNvSpPr>
            <a:spLocks noGrp="1" noChangeArrowheads="1"/>
          </p:cNvSpPr>
          <p:nvPr>
            <p:ph type="body" sz="quarter" idx="3"/>
          </p:nvPr>
        </p:nvSpPr>
        <p:spPr bwMode="auto">
          <a:xfrm>
            <a:off x="676275" y="4705350"/>
            <a:ext cx="5416550" cy="4457700"/>
          </a:xfrm>
          <a:prstGeom prst="rect">
            <a:avLst/>
          </a:prstGeom>
          <a:noFill/>
          <a:ln w="9525">
            <a:noFill/>
            <a:miter lim="800000"/>
            <a:headEnd/>
            <a:tailEnd/>
          </a:ln>
          <a:effectLst/>
        </p:spPr>
        <p:txBody>
          <a:bodyPr vert="horz" wrap="square" lIns="95272" tIns="47637" rIns="95272" bIns="47637" numCol="1" anchor="t" anchorCtr="0" compatLnSpc="1">
            <a:prstTxWarp prst="textNoShape">
              <a:avLst/>
            </a:prstTxWarp>
          </a:bodyPr>
          <a:lstStyle/>
          <a:p>
            <a:pPr lvl="0"/>
            <a:fld id="{0D32C0B1-3E7B-4DD9-A772-86F8033A0F6B}" type="slidenum">
              <a:rPr lang="ru-RU" noProof="0" smtClean="0"/>
              <a:pPr lvl="0"/>
              <a:t>‹#›</a:t>
            </a:fld>
            <a:r>
              <a:rPr lang="ru-RU" noProof="0" dirty="0"/>
              <a:t>) 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a:p>
            <a:pPr lvl="4"/>
            <a:r>
              <a:rPr lang="ru-RU" noProof="0" dirty="0"/>
              <a:t>Пятый уровень</a:t>
            </a:r>
          </a:p>
        </p:txBody>
      </p:sp>
    </p:spTree>
    <p:extLst>
      <p:ext uri="{BB962C8B-B14F-4D97-AF65-F5344CB8AC3E}">
        <p14:creationId xmlns:p14="http://schemas.microsoft.com/office/powerpoint/2010/main" val="13951249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xfrm>
            <a:off x="84138" y="742950"/>
            <a:ext cx="6602412" cy="3714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Заметки 2"/>
          <p:cNvSpPr>
            <a:spLocks noGrp="1"/>
          </p:cNvSpPr>
          <p:nvPr>
            <p:ph type="body" idx="1"/>
          </p:nvPr>
        </p:nvSpPr>
        <p:spPr/>
        <p:txBody>
          <a:bodyPr>
            <a:normAutofit/>
          </a:bodyPr>
          <a:lstStyle/>
          <a:p>
            <a:pPr>
              <a:defRPr/>
            </a:pPr>
            <a:endParaRPr lang="ru-RU" dirty="0"/>
          </a:p>
        </p:txBody>
      </p:sp>
      <p:sp>
        <p:nvSpPr>
          <p:cNvPr id="62468" name="Номер слайда 3"/>
          <p:cNvSpPr>
            <a:spLocks noGrp="1"/>
          </p:cNvSpPr>
          <p:nvPr>
            <p:ph type="sldNum" sz="quarter" idx="4294967295"/>
          </p:nvPr>
        </p:nvSpPr>
        <p:spPr bwMode="auto">
          <a:xfrm>
            <a:off x="3833813" y="9410700"/>
            <a:ext cx="29337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EE4DB1-C5BF-4181-8BBD-1551705A6FE0}" type="slidenum">
              <a:rPr lang="ru-RU"/>
              <a:pPr eaLnBrk="1" hangingPunct="1"/>
              <a:t>1</a:t>
            </a:fld>
            <a:endParaRPr lang="ru-RU"/>
          </a:p>
        </p:txBody>
      </p:sp>
    </p:spTree>
    <p:extLst>
      <p:ext uri="{BB962C8B-B14F-4D97-AF65-F5344CB8AC3E}">
        <p14:creationId xmlns:p14="http://schemas.microsoft.com/office/powerpoint/2010/main" val="2045701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xfrm>
            <a:off x="84138" y="742950"/>
            <a:ext cx="6602412" cy="3714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Заметки 2"/>
          <p:cNvSpPr>
            <a:spLocks noGrp="1"/>
          </p:cNvSpPr>
          <p:nvPr>
            <p:ph type="body" idx="1"/>
          </p:nvPr>
        </p:nvSpPr>
        <p:spPr/>
        <p:txBody>
          <a:bodyPr>
            <a:normAutofit/>
          </a:bodyPr>
          <a:lstStyle/>
          <a:p>
            <a:pPr>
              <a:defRPr/>
            </a:pPr>
            <a:endParaRPr lang="ru-RU" dirty="0"/>
          </a:p>
        </p:txBody>
      </p:sp>
      <p:sp>
        <p:nvSpPr>
          <p:cNvPr id="62468" name="Номер слайда 3"/>
          <p:cNvSpPr>
            <a:spLocks noGrp="1"/>
          </p:cNvSpPr>
          <p:nvPr>
            <p:ph type="sldNum" sz="quarter" idx="4294967295"/>
          </p:nvPr>
        </p:nvSpPr>
        <p:spPr bwMode="auto">
          <a:xfrm>
            <a:off x="3833813" y="9410700"/>
            <a:ext cx="29337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EE4DB1-C5BF-4181-8BBD-1551705A6FE0}" type="slidenum">
              <a:rPr lang="ru-RU"/>
              <a:pPr eaLnBrk="1" hangingPunct="1"/>
              <a:t>61</a:t>
            </a:fld>
            <a:endParaRPr lang="ru-RU"/>
          </a:p>
        </p:txBody>
      </p:sp>
    </p:spTree>
    <p:extLst>
      <p:ext uri="{BB962C8B-B14F-4D97-AF65-F5344CB8AC3E}">
        <p14:creationId xmlns:p14="http://schemas.microsoft.com/office/powerpoint/2010/main" val="2825354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xfrm>
            <a:off x="84138" y="742950"/>
            <a:ext cx="6602412" cy="3714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Заметки 2"/>
          <p:cNvSpPr>
            <a:spLocks noGrp="1"/>
          </p:cNvSpPr>
          <p:nvPr>
            <p:ph type="body" idx="1"/>
          </p:nvPr>
        </p:nvSpPr>
        <p:spPr/>
        <p:txBody>
          <a:bodyPr>
            <a:normAutofit/>
          </a:bodyPr>
          <a:lstStyle/>
          <a:p>
            <a:pPr>
              <a:defRPr/>
            </a:pPr>
            <a:endParaRPr lang="ru-RU" dirty="0"/>
          </a:p>
        </p:txBody>
      </p:sp>
      <p:sp>
        <p:nvSpPr>
          <p:cNvPr id="62468" name="Номер слайда 3"/>
          <p:cNvSpPr>
            <a:spLocks noGrp="1"/>
          </p:cNvSpPr>
          <p:nvPr>
            <p:ph type="sldNum" sz="quarter" idx="4294967295"/>
          </p:nvPr>
        </p:nvSpPr>
        <p:spPr bwMode="auto">
          <a:xfrm>
            <a:off x="3833813" y="9410700"/>
            <a:ext cx="29337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EE4DB1-C5BF-4181-8BBD-1551705A6FE0}" type="slidenum">
              <a:rPr lang="ru-RU"/>
              <a:pPr eaLnBrk="1" hangingPunct="1"/>
              <a:t>70</a:t>
            </a:fld>
            <a:endParaRPr lang="ru-RU"/>
          </a:p>
        </p:txBody>
      </p:sp>
    </p:spTree>
    <p:extLst>
      <p:ext uri="{BB962C8B-B14F-4D97-AF65-F5344CB8AC3E}">
        <p14:creationId xmlns:p14="http://schemas.microsoft.com/office/powerpoint/2010/main" val="433310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xfrm>
            <a:off x="84138" y="742950"/>
            <a:ext cx="6602412" cy="3714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Заметки 2"/>
          <p:cNvSpPr>
            <a:spLocks noGrp="1"/>
          </p:cNvSpPr>
          <p:nvPr>
            <p:ph type="body" idx="1"/>
          </p:nvPr>
        </p:nvSpPr>
        <p:spPr/>
        <p:txBody>
          <a:bodyPr>
            <a:normAutofit/>
          </a:bodyPr>
          <a:lstStyle/>
          <a:p>
            <a:pPr>
              <a:defRPr/>
            </a:pPr>
            <a:endParaRPr lang="ru-RU" dirty="0"/>
          </a:p>
        </p:txBody>
      </p:sp>
      <p:sp>
        <p:nvSpPr>
          <p:cNvPr id="62468" name="Номер слайда 3"/>
          <p:cNvSpPr>
            <a:spLocks noGrp="1"/>
          </p:cNvSpPr>
          <p:nvPr>
            <p:ph type="sldNum" sz="quarter" idx="4294967295"/>
          </p:nvPr>
        </p:nvSpPr>
        <p:spPr bwMode="auto">
          <a:xfrm>
            <a:off x="3833813" y="9410700"/>
            <a:ext cx="29337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EE4DB1-C5BF-4181-8BBD-1551705A6FE0}" type="slidenum">
              <a:rPr lang="ru-RU"/>
              <a:pPr eaLnBrk="1" hangingPunct="1"/>
              <a:t>81</a:t>
            </a:fld>
            <a:endParaRPr lang="ru-RU"/>
          </a:p>
        </p:txBody>
      </p:sp>
    </p:spTree>
    <p:extLst>
      <p:ext uri="{BB962C8B-B14F-4D97-AF65-F5344CB8AC3E}">
        <p14:creationId xmlns:p14="http://schemas.microsoft.com/office/powerpoint/2010/main" val="2662890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xfrm>
            <a:off x="84138" y="742950"/>
            <a:ext cx="6602412" cy="3714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Заметки 2"/>
          <p:cNvSpPr>
            <a:spLocks noGrp="1"/>
          </p:cNvSpPr>
          <p:nvPr>
            <p:ph type="body" idx="1"/>
          </p:nvPr>
        </p:nvSpPr>
        <p:spPr/>
        <p:txBody>
          <a:bodyPr>
            <a:normAutofit/>
          </a:bodyPr>
          <a:lstStyle/>
          <a:p>
            <a:pPr>
              <a:defRPr/>
            </a:pPr>
            <a:endParaRPr lang="ru-RU" dirty="0"/>
          </a:p>
        </p:txBody>
      </p:sp>
      <p:sp>
        <p:nvSpPr>
          <p:cNvPr id="62468" name="Номер слайда 3"/>
          <p:cNvSpPr>
            <a:spLocks noGrp="1"/>
          </p:cNvSpPr>
          <p:nvPr>
            <p:ph type="sldNum" sz="quarter" idx="4294967295"/>
          </p:nvPr>
        </p:nvSpPr>
        <p:spPr bwMode="auto">
          <a:xfrm>
            <a:off x="3833813" y="9410700"/>
            <a:ext cx="29337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EE4DB1-C5BF-4181-8BBD-1551705A6FE0}" type="slidenum">
              <a:rPr lang="ru-RU"/>
              <a:pPr eaLnBrk="1" hangingPunct="1"/>
              <a:t>89</a:t>
            </a:fld>
            <a:endParaRPr lang="ru-RU"/>
          </a:p>
        </p:txBody>
      </p:sp>
    </p:spTree>
    <p:extLst>
      <p:ext uri="{BB962C8B-B14F-4D97-AF65-F5344CB8AC3E}">
        <p14:creationId xmlns:p14="http://schemas.microsoft.com/office/powerpoint/2010/main" val="3384635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xfrm>
            <a:off x="84138" y="742950"/>
            <a:ext cx="6602412" cy="3714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Заметки 2"/>
          <p:cNvSpPr>
            <a:spLocks noGrp="1"/>
          </p:cNvSpPr>
          <p:nvPr>
            <p:ph type="body" idx="1"/>
          </p:nvPr>
        </p:nvSpPr>
        <p:spPr/>
        <p:txBody>
          <a:bodyPr>
            <a:normAutofit/>
          </a:bodyPr>
          <a:lstStyle/>
          <a:p>
            <a:pPr>
              <a:defRPr/>
            </a:pPr>
            <a:endParaRPr lang="ru-RU" dirty="0"/>
          </a:p>
        </p:txBody>
      </p:sp>
      <p:sp>
        <p:nvSpPr>
          <p:cNvPr id="62468" name="Номер слайда 3"/>
          <p:cNvSpPr>
            <a:spLocks noGrp="1"/>
          </p:cNvSpPr>
          <p:nvPr>
            <p:ph type="sldNum" sz="quarter" idx="4294967295"/>
          </p:nvPr>
        </p:nvSpPr>
        <p:spPr bwMode="auto">
          <a:xfrm>
            <a:off x="3833813" y="9410700"/>
            <a:ext cx="29337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EE4DB1-C5BF-4181-8BBD-1551705A6FE0}" type="slidenum">
              <a:rPr lang="ru-RU"/>
              <a:pPr eaLnBrk="1" hangingPunct="1"/>
              <a:t>92</a:t>
            </a:fld>
            <a:endParaRPr lang="ru-RU"/>
          </a:p>
        </p:txBody>
      </p:sp>
    </p:spTree>
    <p:extLst>
      <p:ext uri="{BB962C8B-B14F-4D97-AF65-F5344CB8AC3E}">
        <p14:creationId xmlns:p14="http://schemas.microsoft.com/office/powerpoint/2010/main" val="2857881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xfrm>
            <a:off x="84138" y="742950"/>
            <a:ext cx="6602412" cy="3714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Заметки 2"/>
          <p:cNvSpPr>
            <a:spLocks noGrp="1"/>
          </p:cNvSpPr>
          <p:nvPr>
            <p:ph type="body" idx="1"/>
          </p:nvPr>
        </p:nvSpPr>
        <p:spPr/>
        <p:txBody>
          <a:bodyPr>
            <a:normAutofit/>
          </a:bodyPr>
          <a:lstStyle/>
          <a:p>
            <a:pPr>
              <a:defRPr/>
            </a:pPr>
            <a:endParaRPr lang="ru-RU" dirty="0"/>
          </a:p>
        </p:txBody>
      </p:sp>
      <p:sp>
        <p:nvSpPr>
          <p:cNvPr id="62468" name="Номер слайда 3"/>
          <p:cNvSpPr>
            <a:spLocks noGrp="1"/>
          </p:cNvSpPr>
          <p:nvPr>
            <p:ph type="sldNum" sz="quarter" idx="4294967295"/>
          </p:nvPr>
        </p:nvSpPr>
        <p:spPr bwMode="auto">
          <a:xfrm>
            <a:off x="3833813" y="9410700"/>
            <a:ext cx="29337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EE4DB1-C5BF-4181-8BBD-1551705A6FE0}" type="slidenum">
              <a:rPr lang="ru-RU"/>
              <a:pPr eaLnBrk="1" hangingPunct="1"/>
              <a:t>95</a:t>
            </a:fld>
            <a:endParaRPr lang="ru-RU"/>
          </a:p>
        </p:txBody>
      </p:sp>
    </p:spTree>
    <p:extLst>
      <p:ext uri="{BB962C8B-B14F-4D97-AF65-F5344CB8AC3E}">
        <p14:creationId xmlns:p14="http://schemas.microsoft.com/office/powerpoint/2010/main" val="2910377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xfrm>
            <a:off x="84138" y="742950"/>
            <a:ext cx="6602412" cy="3714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Заметки 2"/>
          <p:cNvSpPr>
            <a:spLocks noGrp="1"/>
          </p:cNvSpPr>
          <p:nvPr>
            <p:ph type="body" idx="1"/>
          </p:nvPr>
        </p:nvSpPr>
        <p:spPr/>
        <p:txBody>
          <a:bodyPr>
            <a:normAutofit/>
          </a:bodyPr>
          <a:lstStyle/>
          <a:p>
            <a:pPr>
              <a:defRPr/>
            </a:pPr>
            <a:endParaRPr lang="ru-RU" dirty="0"/>
          </a:p>
        </p:txBody>
      </p:sp>
      <p:sp>
        <p:nvSpPr>
          <p:cNvPr id="62468" name="Номер слайда 3"/>
          <p:cNvSpPr>
            <a:spLocks noGrp="1"/>
          </p:cNvSpPr>
          <p:nvPr>
            <p:ph type="sldNum" sz="quarter" idx="4294967295"/>
          </p:nvPr>
        </p:nvSpPr>
        <p:spPr bwMode="auto">
          <a:xfrm>
            <a:off x="3833813" y="9410700"/>
            <a:ext cx="29337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EE4DB1-C5BF-4181-8BBD-1551705A6FE0}" type="slidenum">
              <a:rPr lang="ru-RU"/>
              <a:pPr eaLnBrk="1" hangingPunct="1"/>
              <a:t>96</a:t>
            </a:fld>
            <a:endParaRPr lang="ru-RU"/>
          </a:p>
        </p:txBody>
      </p:sp>
    </p:spTree>
    <p:extLst>
      <p:ext uri="{BB962C8B-B14F-4D97-AF65-F5344CB8AC3E}">
        <p14:creationId xmlns:p14="http://schemas.microsoft.com/office/powerpoint/2010/main" val="1592415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xfrm>
            <a:off x="84138" y="742950"/>
            <a:ext cx="6602412" cy="3714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Заметки 2"/>
          <p:cNvSpPr>
            <a:spLocks noGrp="1"/>
          </p:cNvSpPr>
          <p:nvPr>
            <p:ph type="body" idx="1"/>
          </p:nvPr>
        </p:nvSpPr>
        <p:spPr/>
        <p:txBody>
          <a:bodyPr>
            <a:normAutofit/>
          </a:bodyPr>
          <a:lstStyle/>
          <a:p>
            <a:pPr>
              <a:defRPr/>
            </a:pPr>
            <a:endParaRPr lang="ru-RU" dirty="0"/>
          </a:p>
        </p:txBody>
      </p:sp>
      <p:sp>
        <p:nvSpPr>
          <p:cNvPr id="62468" name="Номер слайда 3"/>
          <p:cNvSpPr>
            <a:spLocks noGrp="1"/>
          </p:cNvSpPr>
          <p:nvPr>
            <p:ph type="sldNum" sz="quarter" idx="4294967295"/>
          </p:nvPr>
        </p:nvSpPr>
        <p:spPr bwMode="auto">
          <a:xfrm>
            <a:off x="3833813" y="9410700"/>
            <a:ext cx="29337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EE4DB1-C5BF-4181-8BBD-1551705A6FE0}" type="slidenum">
              <a:rPr lang="ru-RU"/>
              <a:pPr eaLnBrk="1" hangingPunct="1"/>
              <a:t>97</a:t>
            </a:fld>
            <a:endParaRPr lang="ru-RU"/>
          </a:p>
        </p:txBody>
      </p:sp>
    </p:spTree>
    <p:extLst>
      <p:ext uri="{BB962C8B-B14F-4D97-AF65-F5344CB8AC3E}">
        <p14:creationId xmlns:p14="http://schemas.microsoft.com/office/powerpoint/2010/main" val="2781232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xfrm>
            <a:off x="84138" y="742950"/>
            <a:ext cx="6602412" cy="3714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Заметки 2"/>
          <p:cNvSpPr>
            <a:spLocks noGrp="1"/>
          </p:cNvSpPr>
          <p:nvPr>
            <p:ph type="body" idx="1"/>
          </p:nvPr>
        </p:nvSpPr>
        <p:spPr/>
        <p:txBody>
          <a:bodyPr>
            <a:normAutofit/>
          </a:bodyPr>
          <a:lstStyle/>
          <a:p>
            <a:pPr>
              <a:defRPr/>
            </a:pPr>
            <a:endParaRPr lang="ru-RU" dirty="0"/>
          </a:p>
        </p:txBody>
      </p:sp>
      <p:sp>
        <p:nvSpPr>
          <p:cNvPr id="62468" name="Номер слайда 3"/>
          <p:cNvSpPr>
            <a:spLocks noGrp="1"/>
          </p:cNvSpPr>
          <p:nvPr>
            <p:ph type="sldNum" sz="quarter" idx="4294967295"/>
          </p:nvPr>
        </p:nvSpPr>
        <p:spPr bwMode="auto">
          <a:xfrm>
            <a:off x="3833813" y="9410700"/>
            <a:ext cx="29337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EE4DB1-C5BF-4181-8BBD-1551705A6FE0}" type="slidenum">
              <a:rPr lang="ru-RU"/>
              <a:pPr eaLnBrk="1" hangingPunct="1"/>
              <a:t>100</a:t>
            </a:fld>
            <a:endParaRPr lang="ru-RU"/>
          </a:p>
        </p:txBody>
      </p:sp>
    </p:spTree>
    <p:extLst>
      <p:ext uri="{BB962C8B-B14F-4D97-AF65-F5344CB8AC3E}">
        <p14:creationId xmlns:p14="http://schemas.microsoft.com/office/powerpoint/2010/main" val="2193880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xfrm>
            <a:off x="84138" y="742950"/>
            <a:ext cx="6602412" cy="3714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Заметки 2"/>
          <p:cNvSpPr>
            <a:spLocks noGrp="1"/>
          </p:cNvSpPr>
          <p:nvPr>
            <p:ph type="body" idx="1"/>
          </p:nvPr>
        </p:nvSpPr>
        <p:spPr/>
        <p:txBody>
          <a:bodyPr>
            <a:normAutofit/>
          </a:bodyPr>
          <a:lstStyle/>
          <a:p>
            <a:pPr>
              <a:defRPr/>
            </a:pPr>
            <a:endParaRPr lang="ru-RU" dirty="0"/>
          </a:p>
        </p:txBody>
      </p:sp>
      <p:sp>
        <p:nvSpPr>
          <p:cNvPr id="62468" name="Номер слайда 3"/>
          <p:cNvSpPr>
            <a:spLocks noGrp="1"/>
          </p:cNvSpPr>
          <p:nvPr>
            <p:ph type="sldNum" sz="quarter" idx="4294967295"/>
          </p:nvPr>
        </p:nvSpPr>
        <p:spPr bwMode="auto">
          <a:xfrm>
            <a:off x="3833813" y="9410700"/>
            <a:ext cx="29337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EE4DB1-C5BF-4181-8BBD-1551705A6FE0}" type="slidenum">
              <a:rPr lang="ru-RU"/>
              <a:pPr eaLnBrk="1" hangingPunct="1"/>
              <a:t>2</a:t>
            </a:fld>
            <a:endParaRPr lang="ru-RU"/>
          </a:p>
        </p:txBody>
      </p:sp>
    </p:spTree>
    <p:extLst>
      <p:ext uri="{BB962C8B-B14F-4D97-AF65-F5344CB8AC3E}">
        <p14:creationId xmlns:p14="http://schemas.microsoft.com/office/powerpoint/2010/main" val="1399307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xfrm>
            <a:off x="84138" y="742950"/>
            <a:ext cx="6602412" cy="3714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Заметки 2"/>
          <p:cNvSpPr>
            <a:spLocks noGrp="1"/>
          </p:cNvSpPr>
          <p:nvPr>
            <p:ph type="body" idx="1"/>
          </p:nvPr>
        </p:nvSpPr>
        <p:spPr/>
        <p:txBody>
          <a:bodyPr>
            <a:normAutofit/>
          </a:bodyPr>
          <a:lstStyle/>
          <a:p>
            <a:pPr>
              <a:defRPr/>
            </a:pPr>
            <a:endParaRPr lang="ru-RU" dirty="0"/>
          </a:p>
        </p:txBody>
      </p:sp>
      <p:sp>
        <p:nvSpPr>
          <p:cNvPr id="62468" name="Номер слайда 3"/>
          <p:cNvSpPr>
            <a:spLocks noGrp="1"/>
          </p:cNvSpPr>
          <p:nvPr>
            <p:ph type="sldNum" sz="quarter" idx="4294967295"/>
          </p:nvPr>
        </p:nvSpPr>
        <p:spPr bwMode="auto">
          <a:xfrm>
            <a:off x="3833813" y="9410700"/>
            <a:ext cx="29337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EE4DB1-C5BF-4181-8BBD-1551705A6FE0}" type="slidenum">
              <a:rPr lang="ru-RU"/>
              <a:pPr eaLnBrk="1" hangingPunct="1"/>
              <a:t>4</a:t>
            </a:fld>
            <a:endParaRPr lang="ru-RU"/>
          </a:p>
        </p:txBody>
      </p:sp>
    </p:spTree>
    <p:extLst>
      <p:ext uri="{BB962C8B-B14F-4D97-AF65-F5344CB8AC3E}">
        <p14:creationId xmlns:p14="http://schemas.microsoft.com/office/powerpoint/2010/main" val="251899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xfrm>
            <a:off x="84138" y="742950"/>
            <a:ext cx="6602412" cy="3714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Заметки 2"/>
          <p:cNvSpPr>
            <a:spLocks noGrp="1"/>
          </p:cNvSpPr>
          <p:nvPr>
            <p:ph type="body" idx="1"/>
          </p:nvPr>
        </p:nvSpPr>
        <p:spPr/>
        <p:txBody>
          <a:bodyPr>
            <a:normAutofit/>
          </a:bodyPr>
          <a:lstStyle/>
          <a:p>
            <a:pPr>
              <a:defRPr/>
            </a:pPr>
            <a:endParaRPr lang="ru-RU" dirty="0"/>
          </a:p>
        </p:txBody>
      </p:sp>
      <p:sp>
        <p:nvSpPr>
          <p:cNvPr id="62468" name="Номер слайда 3"/>
          <p:cNvSpPr>
            <a:spLocks noGrp="1"/>
          </p:cNvSpPr>
          <p:nvPr>
            <p:ph type="sldNum" sz="quarter" idx="4294967295"/>
          </p:nvPr>
        </p:nvSpPr>
        <p:spPr bwMode="auto">
          <a:xfrm>
            <a:off x="3833813" y="9410700"/>
            <a:ext cx="29337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EE4DB1-C5BF-4181-8BBD-1551705A6FE0}" type="slidenum">
              <a:rPr lang="ru-RU"/>
              <a:pPr eaLnBrk="1" hangingPunct="1"/>
              <a:t>5</a:t>
            </a:fld>
            <a:endParaRPr lang="ru-RU"/>
          </a:p>
        </p:txBody>
      </p:sp>
    </p:spTree>
    <p:extLst>
      <p:ext uri="{BB962C8B-B14F-4D97-AF65-F5344CB8AC3E}">
        <p14:creationId xmlns:p14="http://schemas.microsoft.com/office/powerpoint/2010/main" val="1758337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xfrm>
            <a:off x="84138" y="742950"/>
            <a:ext cx="6602412" cy="3714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Заметки 2"/>
          <p:cNvSpPr>
            <a:spLocks noGrp="1"/>
          </p:cNvSpPr>
          <p:nvPr>
            <p:ph type="body" idx="1"/>
          </p:nvPr>
        </p:nvSpPr>
        <p:spPr/>
        <p:txBody>
          <a:bodyPr>
            <a:normAutofit/>
          </a:bodyPr>
          <a:lstStyle/>
          <a:p>
            <a:pPr>
              <a:defRPr/>
            </a:pPr>
            <a:endParaRPr lang="ru-RU" dirty="0"/>
          </a:p>
        </p:txBody>
      </p:sp>
      <p:sp>
        <p:nvSpPr>
          <p:cNvPr id="62468" name="Номер слайда 3"/>
          <p:cNvSpPr>
            <a:spLocks noGrp="1"/>
          </p:cNvSpPr>
          <p:nvPr>
            <p:ph type="sldNum" sz="quarter" idx="4294967295"/>
          </p:nvPr>
        </p:nvSpPr>
        <p:spPr bwMode="auto">
          <a:xfrm>
            <a:off x="3833813" y="9410700"/>
            <a:ext cx="29337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EE4DB1-C5BF-4181-8BBD-1551705A6FE0}" type="slidenum">
              <a:rPr lang="ru-RU"/>
              <a:pPr eaLnBrk="1" hangingPunct="1"/>
              <a:t>21</a:t>
            </a:fld>
            <a:endParaRPr lang="ru-RU"/>
          </a:p>
        </p:txBody>
      </p:sp>
    </p:spTree>
    <p:extLst>
      <p:ext uri="{BB962C8B-B14F-4D97-AF65-F5344CB8AC3E}">
        <p14:creationId xmlns:p14="http://schemas.microsoft.com/office/powerpoint/2010/main" val="452773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xfrm>
            <a:off x="84138" y="742950"/>
            <a:ext cx="6602412" cy="3714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Заметки 2"/>
          <p:cNvSpPr>
            <a:spLocks noGrp="1"/>
          </p:cNvSpPr>
          <p:nvPr>
            <p:ph type="body" idx="1"/>
          </p:nvPr>
        </p:nvSpPr>
        <p:spPr/>
        <p:txBody>
          <a:bodyPr>
            <a:normAutofit/>
          </a:bodyPr>
          <a:lstStyle/>
          <a:p>
            <a:pPr>
              <a:defRPr/>
            </a:pPr>
            <a:endParaRPr lang="ru-RU" dirty="0"/>
          </a:p>
        </p:txBody>
      </p:sp>
      <p:sp>
        <p:nvSpPr>
          <p:cNvPr id="62468" name="Номер слайда 3"/>
          <p:cNvSpPr>
            <a:spLocks noGrp="1"/>
          </p:cNvSpPr>
          <p:nvPr>
            <p:ph type="sldNum" sz="quarter" idx="4294967295"/>
          </p:nvPr>
        </p:nvSpPr>
        <p:spPr bwMode="auto">
          <a:xfrm>
            <a:off x="3833813" y="9410700"/>
            <a:ext cx="29337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EE4DB1-C5BF-4181-8BBD-1551705A6FE0}" type="slidenum">
              <a:rPr lang="ru-RU"/>
              <a:pPr eaLnBrk="1" hangingPunct="1"/>
              <a:t>31</a:t>
            </a:fld>
            <a:endParaRPr lang="ru-RU"/>
          </a:p>
        </p:txBody>
      </p:sp>
    </p:spTree>
    <p:extLst>
      <p:ext uri="{BB962C8B-B14F-4D97-AF65-F5344CB8AC3E}">
        <p14:creationId xmlns:p14="http://schemas.microsoft.com/office/powerpoint/2010/main" val="3079725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xfrm>
            <a:off x="84138" y="742950"/>
            <a:ext cx="6602412" cy="3714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Заметки 2"/>
          <p:cNvSpPr>
            <a:spLocks noGrp="1"/>
          </p:cNvSpPr>
          <p:nvPr>
            <p:ph type="body" idx="1"/>
          </p:nvPr>
        </p:nvSpPr>
        <p:spPr/>
        <p:txBody>
          <a:bodyPr>
            <a:normAutofit/>
          </a:bodyPr>
          <a:lstStyle/>
          <a:p>
            <a:pPr>
              <a:defRPr/>
            </a:pPr>
            <a:endParaRPr lang="ru-RU" dirty="0"/>
          </a:p>
        </p:txBody>
      </p:sp>
      <p:sp>
        <p:nvSpPr>
          <p:cNvPr id="62468" name="Номер слайда 3"/>
          <p:cNvSpPr>
            <a:spLocks noGrp="1"/>
          </p:cNvSpPr>
          <p:nvPr>
            <p:ph type="sldNum" sz="quarter" idx="4294967295"/>
          </p:nvPr>
        </p:nvSpPr>
        <p:spPr bwMode="auto">
          <a:xfrm>
            <a:off x="3833813" y="9410700"/>
            <a:ext cx="29337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EE4DB1-C5BF-4181-8BBD-1551705A6FE0}" type="slidenum">
              <a:rPr lang="ru-RU"/>
              <a:pPr eaLnBrk="1" hangingPunct="1"/>
              <a:t>39</a:t>
            </a:fld>
            <a:endParaRPr lang="ru-RU"/>
          </a:p>
        </p:txBody>
      </p:sp>
    </p:spTree>
    <p:extLst>
      <p:ext uri="{BB962C8B-B14F-4D97-AF65-F5344CB8AC3E}">
        <p14:creationId xmlns:p14="http://schemas.microsoft.com/office/powerpoint/2010/main" val="2949387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xfrm>
            <a:off x="84138" y="742950"/>
            <a:ext cx="6602412" cy="3714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Заметки 2"/>
          <p:cNvSpPr>
            <a:spLocks noGrp="1"/>
          </p:cNvSpPr>
          <p:nvPr>
            <p:ph type="body" idx="1"/>
          </p:nvPr>
        </p:nvSpPr>
        <p:spPr/>
        <p:txBody>
          <a:bodyPr>
            <a:normAutofit/>
          </a:bodyPr>
          <a:lstStyle/>
          <a:p>
            <a:pPr>
              <a:defRPr/>
            </a:pPr>
            <a:endParaRPr lang="ru-RU" dirty="0"/>
          </a:p>
        </p:txBody>
      </p:sp>
      <p:sp>
        <p:nvSpPr>
          <p:cNvPr id="62468" name="Номер слайда 3"/>
          <p:cNvSpPr>
            <a:spLocks noGrp="1"/>
          </p:cNvSpPr>
          <p:nvPr>
            <p:ph type="sldNum" sz="quarter" idx="4294967295"/>
          </p:nvPr>
        </p:nvSpPr>
        <p:spPr bwMode="auto">
          <a:xfrm>
            <a:off x="3833813" y="9410700"/>
            <a:ext cx="29337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EE4DB1-C5BF-4181-8BBD-1551705A6FE0}" type="slidenum">
              <a:rPr lang="ru-RU"/>
              <a:pPr eaLnBrk="1" hangingPunct="1"/>
              <a:t>46</a:t>
            </a:fld>
            <a:endParaRPr lang="ru-RU"/>
          </a:p>
        </p:txBody>
      </p:sp>
    </p:spTree>
    <p:extLst>
      <p:ext uri="{BB962C8B-B14F-4D97-AF65-F5344CB8AC3E}">
        <p14:creationId xmlns:p14="http://schemas.microsoft.com/office/powerpoint/2010/main" val="2215941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xfrm>
            <a:off x="84138" y="742950"/>
            <a:ext cx="6602412" cy="3714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Заметки 2"/>
          <p:cNvSpPr>
            <a:spLocks noGrp="1"/>
          </p:cNvSpPr>
          <p:nvPr>
            <p:ph type="body" idx="1"/>
          </p:nvPr>
        </p:nvSpPr>
        <p:spPr/>
        <p:txBody>
          <a:bodyPr>
            <a:normAutofit/>
          </a:bodyPr>
          <a:lstStyle/>
          <a:p>
            <a:pPr>
              <a:defRPr/>
            </a:pPr>
            <a:endParaRPr lang="ru-RU" dirty="0"/>
          </a:p>
        </p:txBody>
      </p:sp>
      <p:sp>
        <p:nvSpPr>
          <p:cNvPr id="62468" name="Номер слайда 3"/>
          <p:cNvSpPr>
            <a:spLocks noGrp="1"/>
          </p:cNvSpPr>
          <p:nvPr>
            <p:ph type="sldNum" sz="quarter" idx="4294967295"/>
          </p:nvPr>
        </p:nvSpPr>
        <p:spPr bwMode="auto">
          <a:xfrm>
            <a:off x="3833813" y="9410700"/>
            <a:ext cx="29337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EE4DB1-C5BF-4181-8BBD-1551705A6FE0}" type="slidenum">
              <a:rPr lang="ru-RU"/>
              <a:pPr eaLnBrk="1" hangingPunct="1"/>
              <a:t>50</a:t>
            </a:fld>
            <a:endParaRPr lang="ru-RU"/>
          </a:p>
        </p:txBody>
      </p:sp>
    </p:spTree>
    <p:extLst>
      <p:ext uri="{BB962C8B-B14F-4D97-AF65-F5344CB8AC3E}">
        <p14:creationId xmlns:p14="http://schemas.microsoft.com/office/powerpoint/2010/main" val="900687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youtube.com/user/dalionauto/videos"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28717" y="2130426"/>
            <a:ext cx="9848883" cy="1470025"/>
          </a:xfrm>
        </p:spPr>
        <p:txBody>
          <a:bodyPr/>
          <a:lstStyle>
            <a:lvl1pPr algn="l">
              <a:defRPr sz="3600"/>
            </a:lvl1p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grpSp>
        <p:nvGrpSpPr>
          <p:cNvPr id="4" name="Группа 3">
            <a:extLst>
              <a:ext uri="{FF2B5EF4-FFF2-40B4-BE49-F238E27FC236}">
                <a16:creationId xmlns:a16="http://schemas.microsoft.com/office/drawing/2014/main" id="{4A727B6A-A16B-408D-B4C1-2430A6DDA773}"/>
              </a:ext>
            </a:extLst>
          </p:cNvPr>
          <p:cNvGrpSpPr/>
          <p:nvPr userDrawn="1"/>
        </p:nvGrpSpPr>
        <p:grpSpPr>
          <a:xfrm>
            <a:off x="9048328" y="6318851"/>
            <a:ext cx="2986038" cy="384843"/>
            <a:chOff x="9048328" y="6318851"/>
            <a:chExt cx="2986038" cy="384843"/>
          </a:xfrm>
        </p:grpSpPr>
        <p:pic>
          <p:nvPicPr>
            <p:cNvPr id="5" name="Рисунок 4">
              <a:hlinkClick r:id="rId2"/>
              <a:extLst>
                <a:ext uri="{FF2B5EF4-FFF2-40B4-BE49-F238E27FC236}">
                  <a16:creationId xmlns:a16="http://schemas.microsoft.com/office/drawing/2014/main" id="{83621929-0D75-4EE7-A815-305B040B2C3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48328" y="6318851"/>
              <a:ext cx="2986038" cy="384843"/>
            </a:xfrm>
            <a:prstGeom prst="rect">
              <a:avLst/>
            </a:prstGeom>
            <a:solidFill>
              <a:schemeClr val="bg1">
                <a:alpha val="55000"/>
              </a:schemeClr>
            </a:solidFill>
          </p:spPr>
        </p:pic>
        <p:sp>
          <p:nvSpPr>
            <p:cNvPr id="6" name="Прямоугольник 5">
              <a:extLst>
                <a:ext uri="{FF2B5EF4-FFF2-40B4-BE49-F238E27FC236}">
                  <a16:creationId xmlns:a16="http://schemas.microsoft.com/office/drawing/2014/main" id="{EF03F25C-BFF2-49A7-94AF-A5F20DCB35CA}"/>
                </a:ext>
              </a:extLst>
            </p:cNvPr>
            <p:cNvSpPr/>
            <p:nvPr userDrawn="1"/>
          </p:nvSpPr>
          <p:spPr>
            <a:xfrm>
              <a:off x="9048328" y="6318851"/>
              <a:ext cx="2986038" cy="384843"/>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550139231"/>
      </p:ext>
    </p:extLst>
  </p:cSld>
  <p:clrMapOvr>
    <a:masterClrMapping/>
  </p:clrMapOvr>
  <p:transition>
    <p:strips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587771760"/>
      </p:ext>
    </p:extLst>
  </p:cSld>
  <p:clrMapOvr>
    <a:masterClrMapping/>
  </p:clrMapOvr>
  <p:transition>
    <p:strips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86800" y="152401"/>
            <a:ext cx="2590800" cy="5446713"/>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914400" y="152401"/>
            <a:ext cx="7569200" cy="544671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039679702"/>
      </p:ext>
    </p:extLst>
  </p:cSld>
  <p:clrMapOvr>
    <a:masterClrMapping/>
  </p:clrMapOvr>
  <p:transition>
    <p:strips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914400" y="152401"/>
            <a:ext cx="10363200" cy="544671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517209792"/>
      </p:ext>
    </p:extLst>
  </p:cSld>
  <p:clrMapOvr>
    <a:masterClrMapping/>
  </p:clrMapOvr>
  <p:transition>
    <p:strips dir="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Tree>
    <p:extLst>
      <p:ext uri="{BB962C8B-B14F-4D97-AF65-F5344CB8AC3E}">
        <p14:creationId xmlns:p14="http://schemas.microsoft.com/office/powerpoint/2010/main" val="2863005376"/>
      </p:ext>
    </p:extLst>
  </p:cSld>
  <p:clrMapOvr>
    <a:masterClrMapping/>
  </p:clrMapOvr>
  <p:transition>
    <p:strips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929662111"/>
      </p:ext>
    </p:extLst>
  </p:cSld>
  <p:clrMapOvr>
    <a:masterClrMapping/>
  </p:clrMapOvr>
  <p:transition>
    <p:strips dir="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extLst>
      <p:ext uri="{BB962C8B-B14F-4D97-AF65-F5344CB8AC3E}">
        <p14:creationId xmlns:p14="http://schemas.microsoft.com/office/powerpoint/2010/main" val="3845395804"/>
      </p:ext>
    </p:extLst>
  </p:cSld>
  <p:clrMapOvr>
    <a:masterClrMapping/>
  </p:clrMapOvr>
  <p:transition>
    <p:strips dir="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914400" y="14843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4843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165615538"/>
      </p:ext>
    </p:extLst>
  </p:cSld>
  <p:clrMapOvr>
    <a:masterClrMapping/>
  </p:clrMapOvr>
  <p:transition>
    <p:strips dir="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170504174"/>
      </p:ext>
    </p:extLst>
  </p:cSld>
  <p:clrMapOvr>
    <a:masterClrMapping/>
  </p:clrMapOvr>
  <p:transition>
    <p:strips dir="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844553683"/>
      </p:ext>
    </p:extLst>
  </p:cSld>
  <p:clrMapOvr>
    <a:masterClrMapping/>
  </p:clrMapOvr>
  <p:transition>
    <p:strips dir="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724650"/>
      </p:ext>
    </p:extLst>
  </p:cSld>
  <p:clrMapOvr>
    <a:masterClrMapping/>
  </p:clrMapOvr>
  <p:transition>
    <p:strips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atin typeface="Calibri" pitchFamily="34" charset="0"/>
              </a:defRPr>
            </a:lvl1pPr>
          </a:lstStyle>
          <a:p>
            <a:r>
              <a:rPr lang="ru-RU" dirty="0"/>
              <a:t>Образец заголовка</a:t>
            </a:r>
          </a:p>
        </p:txBody>
      </p:sp>
      <p:sp>
        <p:nvSpPr>
          <p:cNvPr id="3" name="Содержимое 2"/>
          <p:cNvSpPr>
            <a:spLocks noGrp="1"/>
          </p:cNvSpPr>
          <p:nvPr>
            <p:ph idx="1"/>
          </p:nvPr>
        </p:nvSpPr>
        <p:spPr>
          <a:xfrm>
            <a:off x="1392767" y="1196752"/>
            <a:ext cx="10363200" cy="5286375"/>
          </a:xfrm>
        </p:spPr>
        <p:txBody>
          <a:bodyPr/>
          <a:lstStyle>
            <a:lvl1pPr>
              <a:defRPr>
                <a:latin typeface="Calibri" pitchFamily="34" charset="0"/>
              </a:defRPr>
            </a:lvl1pPr>
            <a:lvl2pPr>
              <a:defRPr sz="2000">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3521306786"/>
      </p:ext>
    </p:extLst>
  </p:cSld>
  <p:clrMapOvr>
    <a:overrideClrMapping bg1="lt1" tx1="dk1" bg2="lt2" tx2="dk2" accent1="accent1" accent2="accent2" accent3="accent3" accent4="accent4" accent5="accent5" accent6="accent6" hlink="hlink" folHlink="folHlink"/>
  </p:clrMapOvr>
  <p:transition>
    <p:strips dir="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3458895995"/>
      </p:ext>
    </p:extLst>
  </p:cSld>
  <p:clrMapOvr>
    <a:masterClrMapping/>
  </p:clrMapOvr>
  <p:transition>
    <p:strips dir="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2059179119"/>
      </p:ext>
    </p:extLst>
  </p:cSld>
  <p:clrMapOvr>
    <a:masterClrMapping/>
  </p:clrMapOvr>
  <p:transition>
    <p:strips dir="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217891816"/>
      </p:ext>
    </p:extLst>
  </p:cSld>
  <p:clrMapOvr>
    <a:masterClrMapping/>
  </p:clrMapOvr>
  <p:transition>
    <p:strips dir="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86800" y="152401"/>
            <a:ext cx="2590800" cy="5446713"/>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914400" y="152401"/>
            <a:ext cx="7569200" cy="544671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995863193"/>
      </p:ext>
    </p:extLst>
  </p:cSld>
  <p:clrMapOvr>
    <a:masterClrMapping/>
  </p:clrMapOvr>
  <p:transition>
    <p:strips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3968" y="2500307"/>
            <a:ext cx="9791696" cy="1362075"/>
          </a:xfrm>
        </p:spPr>
        <p:txBody>
          <a:bodyPr anchor="t"/>
          <a:lstStyle>
            <a:lvl1pPr algn="ctr">
              <a:defRPr sz="4000" b="1" cap="all">
                <a:solidFill>
                  <a:schemeClr val="accent6"/>
                </a:solidFill>
                <a:latin typeface="Calibri" pitchFamily="34" charset="0"/>
              </a:defRPr>
            </a:lvl1pPr>
          </a:lstStyle>
          <a:p>
            <a:r>
              <a:rPr lang="ru-RU" dirty="0"/>
              <a:t>Образец заголовка</a:t>
            </a:r>
          </a:p>
        </p:txBody>
      </p:sp>
    </p:spTree>
    <p:extLst>
      <p:ext uri="{BB962C8B-B14F-4D97-AF65-F5344CB8AC3E}">
        <p14:creationId xmlns:p14="http://schemas.microsoft.com/office/powerpoint/2010/main" val="4143191331"/>
      </p:ext>
    </p:extLst>
  </p:cSld>
  <p:clrMapOvr>
    <a:masterClrMapping/>
  </p:clrMapOvr>
  <p:transition>
    <p:strips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914400" y="14843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4843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079602011"/>
      </p:ext>
    </p:extLst>
  </p:cSld>
  <p:clrMapOvr>
    <a:masterClrMapping/>
  </p:clrMapOvr>
  <p:transition>
    <p:strips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502650115"/>
      </p:ext>
    </p:extLst>
  </p:cSld>
  <p:clrMapOvr>
    <a:masterClrMapping/>
  </p:clrMapOvr>
  <p:transition>
    <p:strips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932447120"/>
      </p:ext>
    </p:extLst>
  </p:cSld>
  <p:clrMapOvr>
    <a:masterClrMapping/>
  </p:clrMapOvr>
  <p:transition>
    <p:strips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239532"/>
      </p:ext>
    </p:extLst>
  </p:cSld>
  <p:clrMapOvr>
    <a:masterClrMapping/>
  </p:clrMapOvr>
  <p:transition>
    <p:strips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1283672114"/>
      </p:ext>
    </p:extLst>
  </p:cSld>
  <p:clrMapOvr>
    <a:masterClrMapping/>
  </p:clrMapOvr>
  <p:transition>
    <p:strips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1476883664"/>
      </p:ext>
    </p:extLst>
  </p:cSld>
  <p:clrMapOvr>
    <a:masterClrMapping/>
  </p:clrMapOvr>
  <p:transition>
    <p:strips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54000"/>
          </a:schemeClr>
        </a:solid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2762251" y="214313"/>
            <a:ext cx="899371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10"/>
          <p:cNvSpPr>
            <a:spLocks noGrp="1" noChangeArrowheads="1"/>
          </p:cNvSpPr>
          <p:nvPr>
            <p:ph type="body" idx="1"/>
          </p:nvPr>
        </p:nvSpPr>
        <p:spPr bwMode="auto">
          <a:xfrm>
            <a:off x="1428751" y="1357314"/>
            <a:ext cx="103632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p:strips dir="ru"/>
  </p:transition>
  <p:hf hdr="0" ftr="0" dt="0"/>
  <p:txStyles>
    <p:title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p:titleStyle>
    <p:bodyStyle>
      <a:lvl1pPr marL="342900" indent="-342900" algn="l" rtl="0" eaLnBrk="0" fontAlgn="base" hangingPunct="0">
        <a:spcBef>
          <a:spcPct val="20000"/>
        </a:spcBef>
        <a:spcAft>
          <a:spcPct val="0"/>
        </a:spcAft>
        <a:buChar char="•"/>
        <a:defRPr sz="2400" b="1">
          <a:solidFill>
            <a:srgbClr val="002060"/>
          </a:solidFill>
          <a:latin typeface="Calibri" pitchFamily="34" charset="0"/>
          <a:ea typeface="+mn-ea"/>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cs typeface="Calibri" pitchFamily="34" charset="0"/>
        </a:defRPr>
      </a:lvl2pPr>
      <a:lvl3pPr marL="1143000" indent="-228600" algn="l" rtl="0" eaLnBrk="0" fontAlgn="base" hangingPunct="0">
        <a:spcBef>
          <a:spcPct val="20000"/>
        </a:spcBef>
        <a:spcAft>
          <a:spcPct val="0"/>
        </a:spcAft>
        <a:buChar char="•"/>
        <a:defRPr sz="2000" b="1">
          <a:solidFill>
            <a:srgbClr val="002060"/>
          </a:solidFill>
          <a:latin typeface="Calibri" pitchFamily="34" charset="0"/>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cs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4000"/>
          </a:schemeClr>
        </a:solidFill>
        <a:effectLst/>
      </p:bgPr>
    </p:bg>
    <p:spTree>
      <p:nvGrpSpPr>
        <p:cNvPr id="1" name=""/>
        <p:cNvGrpSpPr/>
        <p:nvPr/>
      </p:nvGrpSpPr>
      <p:grpSpPr>
        <a:xfrm>
          <a:off x="0" y="0"/>
          <a:ext cx="0" cy="0"/>
          <a:chOff x="0" y="0"/>
          <a:chExt cx="0" cy="0"/>
        </a:xfrm>
      </p:grpSpPr>
      <p:pic>
        <p:nvPicPr>
          <p:cNvPr id="2050" name="Picture 2" descr="fon_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1422400" y="152400"/>
            <a:ext cx="899371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2052" name="Rectangle 4"/>
          <p:cNvSpPr>
            <a:spLocks noGrp="1" noChangeArrowheads="1"/>
          </p:cNvSpPr>
          <p:nvPr>
            <p:ph type="body" idx="1"/>
          </p:nvPr>
        </p:nvSpPr>
        <p:spPr bwMode="auto">
          <a:xfrm>
            <a:off x="914400" y="1484313"/>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strips dir="ru"/>
  </p:transition>
  <p:hf hdr="0" ftr="0" dt="0"/>
  <p:txStyles>
    <p:titleStyle>
      <a:lvl1pPr algn="r" rtl="0" eaLnBrk="0" fontAlgn="base" hangingPunct="0">
        <a:spcBef>
          <a:spcPct val="0"/>
        </a:spcBef>
        <a:spcAft>
          <a:spcPct val="0"/>
        </a:spcAft>
        <a:defRPr sz="2000" b="1">
          <a:solidFill>
            <a:srgbClr val="CC0000"/>
          </a:solidFill>
          <a:latin typeface="+mj-lt"/>
          <a:ea typeface="+mj-ea"/>
          <a:cs typeface="+mj-cs"/>
        </a:defRPr>
      </a:lvl1pPr>
      <a:lvl2pPr algn="r" rtl="0" eaLnBrk="0" fontAlgn="base" hangingPunct="0">
        <a:spcBef>
          <a:spcPct val="0"/>
        </a:spcBef>
        <a:spcAft>
          <a:spcPct val="0"/>
        </a:spcAft>
        <a:defRPr sz="2000" b="1">
          <a:solidFill>
            <a:srgbClr val="CC0000"/>
          </a:solidFill>
          <a:latin typeface="Arial" charset="0"/>
        </a:defRPr>
      </a:lvl2pPr>
      <a:lvl3pPr algn="r" rtl="0" eaLnBrk="0" fontAlgn="base" hangingPunct="0">
        <a:spcBef>
          <a:spcPct val="0"/>
        </a:spcBef>
        <a:spcAft>
          <a:spcPct val="0"/>
        </a:spcAft>
        <a:defRPr sz="2000" b="1">
          <a:solidFill>
            <a:srgbClr val="CC0000"/>
          </a:solidFill>
          <a:latin typeface="Arial" charset="0"/>
        </a:defRPr>
      </a:lvl3pPr>
      <a:lvl4pPr algn="r" rtl="0" eaLnBrk="0" fontAlgn="base" hangingPunct="0">
        <a:spcBef>
          <a:spcPct val="0"/>
        </a:spcBef>
        <a:spcAft>
          <a:spcPct val="0"/>
        </a:spcAft>
        <a:defRPr sz="2000" b="1">
          <a:solidFill>
            <a:srgbClr val="CC0000"/>
          </a:solidFill>
          <a:latin typeface="Arial" charset="0"/>
        </a:defRPr>
      </a:lvl4pPr>
      <a:lvl5pPr algn="r" rtl="0" eaLnBrk="0" fontAlgn="base" hangingPunct="0">
        <a:spcBef>
          <a:spcPct val="0"/>
        </a:spcBef>
        <a:spcAft>
          <a:spcPct val="0"/>
        </a:spcAft>
        <a:defRPr sz="2000" b="1">
          <a:solidFill>
            <a:srgbClr val="CC0000"/>
          </a:solidFill>
          <a:latin typeface="Arial"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000" b="1">
          <a:solidFill>
            <a:schemeClr val="hlink"/>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mailto:auto@dalion.r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bfs8vdsN38I" TargetMode="External"/><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gif"/></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92.xml"/><Relationship Id="rId3" Type="http://schemas.openxmlformats.org/officeDocument/2006/relationships/slide" Target="slide5.xml"/><Relationship Id="rId7" Type="http://schemas.openxmlformats.org/officeDocument/2006/relationships/slide" Target="slide46.xml"/><Relationship Id="rId12" Type="http://schemas.openxmlformats.org/officeDocument/2006/relationships/slide" Target="slide89.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39.xml"/><Relationship Id="rId11" Type="http://schemas.openxmlformats.org/officeDocument/2006/relationships/slide" Target="slide81.xml"/><Relationship Id="rId5" Type="http://schemas.openxmlformats.org/officeDocument/2006/relationships/slide" Target="slide31.xml"/><Relationship Id="rId15" Type="http://schemas.openxmlformats.org/officeDocument/2006/relationships/slide" Target="slide97.xml"/><Relationship Id="rId10" Type="http://schemas.openxmlformats.org/officeDocument/2006/relationships/slide" Target="slide70.xml"/><Relationship Id="rId4" Type="http://schemas.openxmlformats.org/officeDocument/2006/relationships/slide" Target="slide21.xml"/><Relationship Id="rId9" Type="http://schemas.openxmlformats.org/officeDocument/2006/relationships/slide" Target="slide61.xml"/><Relationship Id="rId14" Type="http://schemas.openxmlformats.org/officeDocument/2006/relationships/slide" Target="slide95.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6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 Id="rId4" Type="http://schemas.openxmlformats.org/officeDocument/2006/relationships/image" Target="../media/image119.png"/></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8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p:cNvSpPr txBox="1">
            <a:spLocks/>
          </p:cNvSpPr>
          <p:nvPr/>
        </p:nvSpPr>
        <p:spPr bwMode="auto">
          <a:xfrm>
            <a:off x="1127446" y="548680"/>
            <a:ext cx="9937106" cy="235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ctr"/>
            <a:r>
              <a:rPr lang="ru-RU" sz="5400" b="0" dirty="0">
                <a:solidFill>
                  <a:srgbClr val="002060"/>
                </a:solidFill>
                <a:latin typeface="Franklin Gothic Heavy" panose="020B0903020102020204" pitchFamily="34" charset="0"/>
              </a:rPr>
              <a:t>Программные продукты Далион.Авто. Основные возможности.</a:t>
            </a:r>
          </a:p>
        </p:txBody>
      </p:sp>
      <p:pic>
        <p:nvPicPr>
          <p:cNvPr id="3" name="Рисунок 2">
            <a:extLst>
              <a:ext uri="{FF2B5EF4-FFF2-40B4-BE49-F238E27FC236}">
                <a16:creationId xmlns:a16="http://schemas.microsoft.com/office/drawing/2014/main" id="{467E7E57-DB15-4661-A5B6-CDBDC75ADA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2820" y="3904586"/>
            <a:ext cx="5866358" cy="756060"/>
          </a:xfrm>
          <a:prstGeom prst="rect">
            <a:avLst/>
          </a:prstGeom>
        </p:spPr>
      </p:pic>
      <p:sp>
        <p:nvSpPr>
          <p:cNvPr id="2" name="Заголовок 6">
            <a:extLst>
              <a:ext uri="{FF2B5EF4-FFF2-40B4-BE49-F238E27FC236}">
                <a16:creationId xmlns:a16="http://schemas.microsoft.com/office/drawing/2014/main" id="{8DB4B72B-821A-ED30-4EED-60F4A17A4310}"/>
              </a:ext>
            </a:extLst>
          </p:cNvPr>
          <p:cNvSpPr txBox="1">
            <a:spLocks/>
          </p:cNvSpPr>
          <p:nvPr/>
        </p:nvSpPr>
        <p:spPr bwMode="auto">
          <a:xfrm>
            <a:off x="551384" y="5553236"/>
            <a:ext cx="11089232"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ctr"/>
            <a:r>
              <a:rPr lang="ru-RU" b="0" dirty="0">
                <a:solidFill>
                  <a:srgbClr val="FF0000"/>
                </a:solidFill>
                <a:latin typeface="Franklin Gothic Demi Cond" panose="020B0706030402020204" pitchFamily="34" charset="0"/>
              </a:rPr>
              <a:t>Презентацию рекомендуется смотреть на компьютере (скачайте) в режиме демонстрации (</a:t>
            </a:r>
            <a:r>
              <a:rPr lang="en-US" b="0" dirty="0">
                <a:solidFill>
                  <a:srgbClr val="FF0000"/>
                </a:solidFill>
                <a:latin typeface="Franklin Gothic Demi Cond" panose="020B0706030402020204" pitchFamily="34" charset="0"/>
              </a:rPr>
              <a:t>F5) </a:t>
            </a:r>
            <a:r>
              <a:rPr lang="ru-RU" b="0" dirty="0">
                <a:solidFill>
                  <a:srgbClr val="FF0000"/>
                </a:solidFill>
                <a:latin typeface="Franklin Gothic Demi Cond" panose="020B0706030402020204" pitchFamily="34" charset="0"/>
              </a:rPr>
              <a:t>— в браузере она может отображаться некорректно.</a:t>
            </a:r>
          </a:p>
        </p:txBody>
      </p:sp>
    </p:spTree>
    <p:extLst>
      <p:ext uri="{BB962C8B-B14F-4D97-AF65-F5344CB8AC3E}">
        <p14:creationId xmlns:p14="http://schemas.microsoft.com/office/powerpoint/2010/main" val="1877997779"/>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0369152"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Выдача товаров в </a:t>
            </a:r>
            <a:r>
              <a:rPr lang="ru-RU" sz="3600" b="0" dirty="0" err="1">
                <a:solidFill>
                  <a:srgbClr val="002060"/>
                </a:solidFill>
                <a:latin typeface="Franklin Gothic Demi Cond" panose="020B0706030402020204" pitchFamily="34" charset="0"/>
              </a:rPr>
              <a:t>ремзону</a:t>
            </a:r>
            <a:r>
              <a:rPr lang="ru-RU" sz="3600" b="0" dirty="0">
                <a:solidFill>
                  <a:srgbClr val="002060"/>
                </a:solidFill>
                <a:latin typeface="Franklin Gothic Demi Cond" panose="020B0706030402020204" pitchFamily="34" charset="0"/>
              </a:rPr>
              <a:t> </a:t>
            </a:r>
            <a:r>
              <a:rPr lang="ru-RU" sz="3600" b="0" dirty="0">
                <a:solidFill>
                  <a:srgbClr val="FF0000"/>
                </a:solidFill>
                <a:latin typeface="Franklin Gothic Demi Cond" panose="020B0706030402020204" pitchFamily="34" charset="0"/>
              </a:rPr>
              <a:t>по одному клику</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Заказ-наряд</a:t>
            </a:r>
          </a:p>
        </p:txBody>
      </p:sp>
      <p:pic>
        <p:nvPicPr>
          <p:cNvPr id="4" name="Picture 2">
            <a:extLst>
              <a:ext uri="{FF2B5EF4-FFF2-40B4-BE49-F238E27FC236}">
                <a16:creationId xmlns:a16="http://schemas.microsoft.com/office/drawing/2014/main" id="{C04A6352-0101-4836-8CED-0E885546D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7341" y="1428076"/>
            <a:ext cx="7718425"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Заголовок 6">
            <a:extLst>
              <a:ext uri="{FF2B5EF4-FFF2-40B4-BE49-F238E27FC236}">
                <a16:creationId xmlns:a16="http://schemas.microsoft.com/office/drawing/2014/main" id="{3F7FCC8B-DD9C-4303-85F2-C749A331A72D}"/>
              </a:ext>
            </a:extLst>
          </p:cNvPr>
          <p:cNvSpPr txBox="1">
            <a:spLocks/>
          </p:cNvSpPr>
          <p:nvPr/>
        </p:nvSpPr>
        <p:spPr bwMode="auto">
          <a:xfrm>
            <a:off x="421160" y="1196752"/>
            <a:ext cx="3528392"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spcBef>
                <a:spcPts val="600"/>
              </a:spcBef>
              <a:spcAft>
                <a:spcPts val="600"/>
              </a:spcAft>
            </a:pPr>
            <a:r>
              <a:rPr lang="ru-RU" sz="2400" b="0" dirty="0">
                <a:solidFill>
                  <a:srgbClr val="002060"/>
                </a:solidFill>
                <a:latin typeface="Franklin Gothic Demi Cond" panose="020B0706030402020204" pitchFamily="34" charset="0"/>
              </a:rPr>
              <a:t>Выдать товар в </a:t>
            </a:r>
            <a:r>
              <a:rPr lang="ru-RU" sz="2400" b="0" dirty="0" err="1">
                <a:solidFill>
                  <a:srgbClr val="002060"/>
                </a:solidFill>
                <a:latin typeface="Franklin Gothic Demi Cond" panose="020B0706030402020204" pitchFamily="34" charset="0"/>
              </a:rPr>
              <a:t>ремзону</a:t>
            </a:r>
            <a:r>
              <a:rPr lang="ru-RU" sz="2400" b="0" dirty="0">
                <a:solidFill>
                  <a:srgbClr val="002060"/>
                </a:solidFill>
                <a:latin typeface="Franklin Gothic Demi Cond" panose="020B0706030402020204" pitchFamily="34" charset="0"/>
              </a:rPr>
              <a:t> — </a:t>
            </a:r>
            <a:r>
              <a:rPr lang="ru-RU" sz="2400" b="0" dirty="0">
                <a:solidFill>
                  <a:srgbClr val="FF0000"/>
                </a:solidFill>
                <a:latin typeface="Franklin Gothic Demi Cond" panose="020B0706030402020204" pitchFamily="34" charset="0"/>
              </a:rPr>
              <a:t>нажать на кнопку </a:t>
            </a:r>
            <a:r>
              <a:rPr lang="ru-RU" sz="2400" b="0" dirty="0">
                <a:solidFill>
                  <a:srgbClr val="002060"/>
                </a:solidFill>
                <a:latin typeface="Franklin Gothic Demi Cond" panose="020B0706030402020204" pitchFamily="34" charset="0"/>
              </a:rPr>
              <a:t>«Выдать в </a:t>
            </a:r>
            <a:r>
              <a:rPr lang="ru-RU" sz="2400" b="0" dirty="0" err="1">
                <a:solidFill>
                  <a:srgbClr val="002060"/>
                </a:solidFill>
                <a:latin typeface="Franklin Gothic Demi Cond" panose="020B0706030402020204" pitchFamily="34" charset="0"/>
              </a:rPr>
              <a:t>ремзону</a:t>
            </a:r>
            <a:r>
              <a:rPr lang="ru-RU" sz="2400" b="0" dirty="0">
                <a:solidFill>
                  <a:srgbClr val="002060"/>
                </a:solidFill>
                <a:latin typeface="Franklin Gothic Demi Cond" panose="020B0706030402020204" pitchFamily="34" charset="0"/>
              </a:rPr>
              <a:t>». И это все что нужно сделать!</a:t>
            </a:r>
          </a:p>
          <a:p>
            <a:pPr algn="l">
              <a:spcBef>
                <a:spcPts val="600"/>
              </a:spcBef>
              <a:spcAft>
                <a:spcPts val="600"/>
              </a:spcAft>
            </a:pPr>
            <a:r>
              <a:rPr lang="ru-RU" sz="2400" b="0" dirty="0">
                <a:solidFill>
                  <a:srgbClr val="002060"/>
                </a:solidFill>
                <a:latin typeface="Franklin Gothic Demi Cond" panose="020B0706030402020204" pitchFamily="34" charset="0"/>
              </a:rPr>
              <a:t>Можно выделить товары мышкой и выдать их все сразу.</a:t>
            </a:r>
          </a:p>
          <a:p>
            <a:pPr algn="l">
              <a:spcBef>
                <a:spcPts val="600"/>
              </a:spcBef>
              <a:spcAft>
                <a:spcPts val="600"/>
              </a:spcAft>
            </a:pPr>
            <a:r>
              <a:rPr lang="ru-RU" sz="2400" b="0" dirty="0">
                <a:solidFill>
                  <a:srgbClr val="002060"/>
                </a:solidFill>
                <a:latin typeface="Franklin Gothic Demi Cond" panose="020B0706030402020204" pitchFamily="34" charset="0"/>
              </a:rPr>
              <a:t>Документ выдачи и форму на подпись программа сформирует сама.</a:t>
            </a:r>
          </a:p>
          <a:p>
            <a:pPr algn="l">
              <a:spcBef>
                <a:spcPts val="600"/>
              </a:spcBef>
              <a:spcAft>
                <a:spcPts val="600"/>
              </a:spcAft>
            </a:pPr>
            <a:r>
              <a:rPr lang="ru-RU" sz="2400" b="0" dirty="0">
                <a:solidFill>
                  <a:srgbClr val="002060"/>
                </a:solidFill>
                <a:latin typeface="Franklin Gothic Demi Cond" panose="020B0706030402020204" pitchFamily="34" charset="0"/>
              </a:rPr>
              <a:t>МП может затребовать список товаров на выдачу со своего компьютера.</a:t>
            </a:r>
          </a:p>
        </p:txBody>
      </p:sp>
      <p:sp>
        <p:nvSpPr>
          <p:cNvPr id="3" name="Прямоугольник 2">
            <a:extLst>
              <a:ext uri="{FF2B5EF4-FFF2-40B4-BE49-F238E27FC236}">
                <a16:creationId xmlns:a16="http://schemas.microsoft.com/office/drawing/2014/main" id="{E4329C60-1A80-476B-B169-476C3208E1CA}"/>
              </a:ext>
            </a:extLst>
          </p:cNvPr>
          <p:cNvSpPr/>
          <p:nvPr/>
        </p:nvSpPr>
        <p:spPr>
          <a:xfrm>
            <a:off x="8400256" y="2708920"/>
            <a:ext cx="1296144" cy="499884"/>
          </a:xfrm>
          <a:prstGeom prst="rect">
            <a:avLst/>
          </a:prstGeom>
          <a:noFill/>
          <a:ln w="53975">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Заголовок 6">
            <a:extLst>
              <a:ext uri="{FF2B5EF4-FFF2-40B4-BE49-F238E27FC236}">
                <a16:creationId xmlns:a16="http://schemas.microsoft.com/office/drawing/2014/main" id="{D3A2480C-03C4-4A0E-9BE7-61FC723807D6}"/>
              </a:ext>
            </a:extLst>
          </p:cNvPr>
          <p:cNvSpPr txBox="1">
            <a:spLocks/>
          </p:cNvSpPr>
          <p:nvPr/>
        </p:nvSpPr>
        <p:spPr bwMode="auto">
          <a:xfrm>
            <a:off x="3949552" y="5650275"/>
            <a:ext cx="7718425" cy="99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400" b="0" dirty="0">
                <a:solidFill>
                  <a:srgbClr val="FF0000"/>
                </a:solidFill>
                <a:latin typeface="Franklin Gothic Demi Cond" panose="020B0706030402020204" pitchFamily="34" charset="0"/>
              </a:rPr>
              <a:t>Вернуть товар на склад, если его не успели установить, можно также по одной кнопке. </a:t>
            </a:r>
          </a:p>
        </p:txBody>
      </p:sp>
      <p:sp>
        <p:nvSpPr>
          <p:cNvPr id="5" name="Стрелка: вправо 4">
            <a:extLst>
              <a:ext uri="{FF2B5EF4-FFF2-40B4-BE49-F238E27FC236}">
                <a16:creationId xmlns:a16="http://schemas.microsoft.com/office/drawing/2014/main" id="{7DCD6496-65EF-4A6E-A935-A0D7CA1B7A80}"/>
              </a:ext>
            </a:extLst>
          </p:cNvPr>
          <p:cNvSpPr/>
          <p:nvPr/>
        </p:nvSpPr>
        <p:spPr>
          <a:xfrm rot="7525353">
            <a:off x="9552384" y="1571469"/>
            <a:ext cx="1080120" cy="105014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70222637"/>
      </p:ext>
    </p:extLst>
  </p:cSld>
  <p:clrMapOvr>
    <a:masterClrMapping/>
  </p:clrMapOvr>
  <p:transition>
    <p:strips dir="ru"/>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p:cNvSpPr txBox="1">
            <a:spLocks/>
          </p:cNvSpPr>
          <p:nvPr/>
        </p:nvSpPr>
        <p:spPr bwMode="auto">
          <a:xfrm>
            <a:off x="1127447" y="785664"/>
            <a:ext cx="9937106" cy="264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ctr"/>
            <a:r>
              <a:rPr lang="ru-RU" sz="4400" b="0" dirty="0">
                <a:solidFill>
                  <a:srgbClr val="002060"/>
                </a:solidFill>
                <a:latin typeface="Franklin Gothic Heavy" panose="020B0903020102020204" pitchFamily="34" charset="0"/>
              </a:rPr>
              <a:t>Благодарим за внимание и будем рады сотрудничать с вами!</a:t>
            </a:r>
            <a:endParaRPr lang="ru-RU" sz="5400" b="0" dirty="0">
              <a:solidFill>
                <a:srgbClr val="002060"/>
              </a:solidFill>
              <a:latin typeface="Franklin Gothic Heavy" panose="020B0903020102020204" pitchFamily="34" charset="0"/>
            </a:endParaRPr>
          </a:p>
        </p:txBody>
      </p:sp>
      <p:sp>
        <p:nvSpPr>
          <p:cNvPr id="3" name="Заголовок 6">
            <a:extLst>
              <a:ext uri="{FF2B5EF4-FFF2-40B4-BE49-F238E27FC236}">
                <a16:creationId xmlns:a16="http://schemas.microsoft.com/office/drawing/2014/main" id="{24A2A8CE-E773-4E34-8710-82D5D1944E37}"/>
              </a:ext>
            </a:extLst>
          </p:cNvPr>
          <p:cNvSpPr txBox="1">
            <a:spLocks/>
          </p:cNvSpPr>
          <p:nvPr/>
        </p:nvSpPr>
        <p:spPr bwMode="auto">
          <a:xfrm>
            <a:off x="1127447" y="3429000"/>
            <a:ext cx="9937106" cy="264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ctr"/>
            <a:r>
              <a:rPr lang="ru-RU" sz="4800" b="0" dirty="0">
                <a:solidFill>
                  <a:srgbClr val="FF0000"/>
                </a:solidFill>
                <a:latin typeface="Franklin Gothic Heavy" panose="020B0903020102020204" pitchFamily="34" charset="0"/>
              </a:rPr>
              <a:t>Наши контакты:</a:t>
            </a:r>
          </a:p>
          <a:p>
            <a:pPr algn="ctr"/>
            <a:r>
              <a:rPr lang="ru-RU" sz="4800" b="0" dirty="0">
                <a:solidFill>
                  <a:srgbClr val="FF0000"/>
                </a:solidFill>
                <a:latin typeface="Franklin Gothic Heavy" panose="020B0903020102020204" pitchFamily="34" charset="0"/>
              </a:rPr>
              <a:t>+7 812 642-5562</a:t>
            </a:r>
          </a:p>
          <a:p>
            <a:pPr algn="ctr"/>
            <a:r>
              <a:rPr lang="en-US" sz="4800" b="0" dirty="0">
                <a:solidFill>
                  <a:srgbClr val="FF0000"/>
                </a:solidFill>
                <a:latin typeface="Franklin Gothic Heavy" panose="020B0903020102020204" pitchFamily="34" charset="0"/>
                <a:hlinkClick r:id="rId3"/>
              </a:rPr>
              <a:t>auto@dalion.ru</a:t>
            </a:r>
            <a:r>
              <a:rPr lang="en-US" sz="4800" b="0" dirty="0">
                <a:solidFill>
                  <a:srgbClr val="FF0000"/>
                </a:solidFill>
                <a:latin typeface="Franklin Gothic Heavy" panose="020B0903020102020204" pitchFamily="34" charset="0"/>
              </a:rPr>
              <a:t> </a:t>
            </a:r>
            <a:endParaRPr lang="ru-RU" sz="6000" b="0" dirty="0">
              <a:solidFill>
                <a:srgbClr val="FF0000"/>
              </a:solidFill>
              <a:latin typeface="Franklin Gothic Heavy" panose="020B0903020102020204" pitchFamily="34" charset="0"/>
            </a:endParaRPr>
          </a:p>
        </p:txBody>
      </p:sp>
    </p:spTree>
    <p:extLst>
      <p:ext uri="{BB962C8B-B14F-4D97-AF65-F5344CB8AC3E}">
        <p14:creationId xmlns:p14="http://schemas.microsoft.com/office/powerpoint/2010/main" val="2119593865"/>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D6F10726-C04D-41A4-9FA9-AA80FA433E30}"/>
              </a:ext>
            </a:extLst>
          </p:cNvPr>
          <p:cNvSpPr/>
          <p:nvPr/>
        </p:nvSpPr>
        <p:spPr>
          <a:xfrm>
            <a:off x="5939857" y="5437247"/>
            <a:ext cx="600317" cy="301705"/>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Управленческий учет</a:t>
            </a:r>
          </a:p>
        </p:txBody>
      </p:sp>
      <p:pic>
        <p:nvPicPr>
          <p:cNvPr id="4" name="Рисунок 3">
            <a:extLst>
              <a:ext uri="{FF2B5EF4-FFF2-40B4-BE49-F238E27FC236}">
                <a16:creationId xmlns:a16="http://schemas.microsoft.com/office/drawing/2014/main" id="{FDCF08B2-4092-4ABA-AF1F-697BC2C78D27}"/>
              </a:ext>
            </a:extLst>
          </p:cNvPr>
          <p:cNvPicPr>
            <a:picLocks noChangeAspect="1"/>
          </p:cNvPicPr>
          <p:nvPr/>
        </p:nvPicPr>
        <p:blipFill>
          <a:blip r:embed="rId2"/>
          <a:stretch>
            <a:fillRect/>
          </a:stretch>
        </p:blipFill>
        <p:spPr>
          <a:xfrm>
            <a:off x="438537" y="1418472"/>
            <a:ext cx="9762719" cy="2073002"/>
          </a:xfrm>
          <a:prstGeom prst="rect">
            <a:avLst/>
          </a:prstGeom>
        </p:spPr>
      </p:pic>
      <p:sp>
        <p:nvSpPr>
          <p:cNvPr id="7" name="Заголовок 6">
            <a:extLst>
              <a:ext uri="{FF2B5EF4-FFF2-40B4-BE49-F238E27FC236}">
                <a16:creationId xmlns:a16="http://schemas.microsoft.com/office/drawing/2014/main" id="{1DCE6E3A-29B3-45B9-98F2-7CC52ED9D288}"/>
              </a:ext>
            </a:extLst>
          </p:cNvPr>
          <p:cNvSpPr txBox="1">
            <a:spLocks/>
          </p:cNvSpPr>
          <p:nvPr/>
        </p:nvSpPr>
        <p:spPr bwMode="auto">
          <a:xfrm>
            <a:off x="407368" y="506924"/>
            <a:ext cx="1166529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Несколько строк </a:t>
            </a:r>
            <a:r>
              <a:rPr lang="ru-RU" sz="3600" b="0" dirty="0">
                <a:solidFill>
                  <a:srgbClr val="FF0000"/>
                </a:solidFill>
                <a:latin typeface="Franklin Gothic Demi Cond" panose="020B0706030402020204" pitchFamily="34" charset="0"/>
              </a:rPr>
              <a:t>с одним и тем же товаром </a:t>
            </a:r>
            <a:r>
              <a:rPr lang="ru-RU" sz="3600" b="0" dirty="0">
                <a:solidFill>
                  <a:srgbClr val="002060"/>
                </a:solidFill>
                <a:latin typeface="Franklin Gothic Demi Cond" panose="020B0706030402020204" pitchFamily="34" charset="0"/>
              </a:rPr>
              <a:t>в любом документе</a:t>
            </a:r>
          </a:p>
        </p:txBody>
      </p:sp>
      <p:sp>
        <p:nvSpPr>
          <p:cNvPr id="8" name="Заголовок 6">
            <a:extLst>
              <a:ext uri="{FF2B5EF4-FFF2-40B4-BE49-F238E27FC236}">
                <a16:creationId xmlns:a16="http://schemas.microsoft.com/office/drawing/2014/main" id="{7CFC5F3A-2188-4099-8005-7E11E464A2A9}"/>
              </a:ext>
            </a:extLst>
          </p:cNvPr>
          <p:cNvSpPr txBox="1">
            <a:spLocks/>
          </p:cNvSpPr>
          <p:nvPr/>
        </p:nvSpPr>
        <p:spPr bwMode="auto">
          <a:xfrm>
            <a:off x="438537" y="3588246"/>
            <a:ext cx="11075440" cy="2649066"/>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spcBef>
                <a:spcPts val="0"/>
              </a:spcBef>
              <a:spcAft>
                <a:spcPts val="0"/>
              </a:spcAft>
            </a:pPr>
            <a:r>
              <a:rPr lang="ru-RU" b="0" dirty="0">
                <a:solidFill>
                  <a:srgbClr val="002060"/>
                </a:solidFill>
                <a:latin typeface="Franklin Gothic Demi Cond" panose="020B0706030402020204" pitchFamily="34" charset="0"/>
              </a:rPr>
              <a:t>В документе три строки с одним и тем же товаром:</a:t>
            </a:r>
          </a:p>
          <a:p>
            <a:pPr marL="457200" indent="-457200" algn="l">
              <a:spcBef>
                <a:spcPts val="0"/>
              </a:spcBef>
              <a:spcAft>
                <a:spcPts val="0"/>
              </a:spcAft>
              <a:buAutoNum type="arabicPeriod"/>
            </a:pPr>
            <a:r>
              <a:rPr lang="ru-RU" b="0" dirty="0">
                <a:solidFill>
                  <a:srgbClr val="002060"/>
                </a:solidFill>
                <a:latin typeface="Franklin Gothic Demi Cond" panose="020B0706030402020204" pitchFamily="34" charset="0"/>
              </a:rPr>
              <a:t>В первой строке товар зарезервирован</a:t>
            </a:r>
          </a:p>
          <a:p>
            <a:pPr marL="457200" indent="-457200" algn="l">
              <a:spcBef>
                <a:spcPts val="0"/>
              </a:spcBef>
              <a:spcAft>
                <a:spcPts val="0"/>
              </a:spcAft>
              <a:buAutoNum type="arabicPeriod"/>
            </a:pPr>
            <a:r>
              <a:rPr lang="ru-RU" b="0" dirty="0">
                <a:solidFill>
                  <a:srgbClr val="002060"/>
                </a:solidFill>
                <a:latin typeface="Franklin Gothic Demi Cond" panose="020B0706030402020204" pitchFamily="34" charset="0"/>
              </a:rPr>
              <a:t>Во второй заказан</a:t>
            </a:r>
          </a:p>
          <a:p>
            <a:pPr marL="457200" indent="-457200" algn="l">
              <a:spcBef>
                <a:spcPts val="0"/>
              </a:spcBef>
              <a:spcAft>
                <a:spcPts val="0"/>
              </a:spcAft>
              <a:buAutoNum type="arabicPeriod"/>
            </a:pPr>
            <a:r>
              <a:rPr lang="ru-RU" b="0" dirty="0">
                <a:solidFill>
                  <a:srgbClr val="002060"/>
                </a:solidFill>
                <a:latin typeface="Franklin Gothic Demi Cond" panose="020B0706030402020204" pitchFamily="34" charset="0"/>
              </a:rPr>
              <a:t>В третьей выдан в </a:t>
            </a:r>
            <a:r>
              <a:rPr lang="ru-RU" b="0" dirty="0" err="1">
                <a:solidFill>
                  <a:srgbClr val="002060"/>
                </a:solidFill>
                <a:latin typeface="Franklin Gothic Demi Cond" panose="020B0706030402020204" pitchFamily="34" charset="0"/>
              </a:rPr>
              <a:t>ремзону</a:t>
            </a:r>
            <a:endParaRPr lang="ru-RU" b="0" dirty="0">
              <a:solidFill>
                <a:srgbClr val="002060"/>
              </a:solidFill>
              <a:latin typeface="Franklin Gothic Demi Cond" panose="020B0706030402020204" pitchFamily="34" charset="0"/>
            </a:endParaRPr>
          </a:p>
          <a:p>
            <a:pPr algn="l">
              <a:spcBef>
                <a:spcPts val="0"/>
              </a:spcBef>
              <a:spcAft>
                <a:spcPts val="0"/>
              </a:spcAft>
            </a:pPr>
            <a:r>
              <a:rPr lang="ru-RU" b="0" dirty="0">
                <a:solidFill>
                  <a:srgbClr val="002060"/>
                </a:solidFill>
                <a:latin typeface="Franklin Gothic Demi Cond" panose="020B0706030402020204" pitchFamily="34" charset="0"/>
              </a:rPr>
              <a:t>Обратите внимание, что </a:t>
            </a:r>
            <a:r>
              <a:rPr lang="ru-RU" b="0" dirty="0">
                <a:solidFill>
                  <a:srgbClr val="00B0F0"/>
                </a:solidFill>
                <a:latin typeface="Franklin Gothic Demi Cond" panose="020B0706030402020204" pitchFamily="34" charset="0"/>
              </a:rPr>
              <a:t>цвет</a:t>
            </a:r>
            <a:r>
              <a:rPr lang="ru-RU" b="0" dirty="0">
                <a:solidFill>
                  <a:srgbClr val="002060"/>
                </a:solidFill>
                <a:latin typeface="Franklin Gothic Demi Cond" panose="020B0706030402020204" pitchFamily="34" charset="0"/>
              </a:rPr>
              <a:t> </a:t>
            </a:r>
            <a:r>
              <a:rPr lang="ru-RU" b="0" dirty="0">
                <a:solidFill>
                  <a:schemeClr val="accent2">
                    <a:lumMod val="75000"/>
                  </a:schemeClr>
                </a:solidFill>
                <a:latin typeface="Franklin Gothic Demi Cond" panose="020B0706030402020204" pitchFamily="34" charset="0"/>
              </a:rPr>
              <a:t>текста</a:t>
            </a:r>
            <a:r>
              <a:rPr lang="ru-RU" b="0" dirty="0">
                <a:solidFill>
                  <a:srgbClr val="002060"/>
                </a:solidFill>
                <a:latin typeface="Franklin Gothic Demi Cond" panose="020B0706030402020204" pitchFamily="34" charset="0"/>
              </a:rPr>
              <a:t> и фон меняется в зависимости от состояния запчасти. К этому быстро привыкаешь — удобно пользоваться.</a:t>
            </a:r>
          </a:p>
        </p:txBody>
      </p:sp>
    </p:spTree>
    <p:extLst>
      <p:ext uri="{BB962C8B-B14F-4D97-AF65-F5344CB8AC3E}">
        <p14:creationId xmlns:p14="http://schemas.microsoft.com/office/powerpoint/2010/main" val="3260473820"/>
      </p:ext>
    </p:extLst>
  </p:cSld>
  <p:clrMapOvr>
    <a:masterClrMapping/>
  </p:clrMapOvr>
  <p:transition>
    <p:strips dir="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Управленческий учет</a:t>
            </a:r>
          </a:p>
        </p:txBody>
      </p:sp>
      <p:sp>
        <p:nvSpPr>
          <p:cNvPr id="7" name="Заголовок 6">
            <a:extLst>
              <a:ext uri="{FF2B5EF4-FFF2-40B4-BE49-F238E27FC236}">
                <a16:creationId xmlns:a16="http://schemas.microsoft.com/office/drawing/2014/main" id="{1DCE6E3A-29B3-45B9-98F2-7CC52ED9D288}"/>
              </a:ext>
            </a:extLst>
          </p:cNvPr>
          <p:cNvSpPr txBox="1">
            <a:spLocks/>
          </p:cNvSpPr>
          <p:nvPr/>
        </p:nvSpPr>
        <p:spPr bwMode="auto">
          <a:xfrm>
            <a:off x="407368" y="506924"/>
            <a:ext cx="1166529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Менеджер и МП в строке документа</a:t>
            </a:r>
          </a:p>
        </p:txBody>
      </p:sp>
      <p:sp>
        <p:nvSpPr>
          <p:cNvPr id="8" name="Заголовок 6">
            <a:extLst>
              <a:ext uri="{FF2B5EF4-FFF2-40B4-BE49-F238E27FC236}">
                <a16:creationId xmlns:a16="http://schemas.microsoft.com/office/drawing/2014/main" id="{7CFC5F3A-2188-4099-8005-7E11E464A2A9}"/>
              </a:ext>
            </a:extLst>
          </p:cNvPr>
          <p:cNvSpPr txBox="1">
            <a:spLocks/>
          </p:cNvSpPr>
          <p:nvPr/>
        </p:nvSpPr>
        <p:spPr bwMode="auto">
          <a:xfrm>
            <a:off x="438537" y="3956010"/>
            <a:ext cx="11075440" cy="213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spcBef>
                <a:spcPts val="0"/>
              </a:spcBef>
              <a:spcAft>
                <a:spcPts val="0"/>
              </a:spcAft>
            </a:pPr>
            <a:r>
              <a:rPr lang="ru-RU" b="0" dirty="0">
                <a:solidFill>
                  <a:srgbClr val="002060"/>
                </a:solidFill>
                <a:latin typeface="Franklin Gothic Demi Cond" panose="020B0706030402020204" pitchFamily="34" charset="0"/>
              </a:rPr>
              <a:t>Можно учитывать смену менеджера или МП на другой день ремонта, </a:t>
            </a:r>
            <a:r>
              <a:rPr lang="ru-RU" b="0" dirty="0" err="1">
                <a:solidFill>
                  <a:srgbClr val="002060"/>
                </a:solidFill>
                <a:latin typeface="Franklin Gothic Demi Cond" panose="020B0706030402020204" pitchFamily="34" charset="0"/>
              </a:rPr>
              <a:t>допродаже</a:t>
            </a:r>
            <a:r>
              <a:rPr lang="ru-RU" b="0" dirty="0">
                <a:solidFill>
                  <a:srgbClr val="002060"/>
                </a:solidFill>
                <a:latin typeface="Franklin Gothic Demi Cond" panose="020B0706030402020204" pitchFamily="34" charset="0"/>
              </a:rPr>
              <a:t> услуг другим менеджером или МП.</a:t>
            </a:r>
          </a:p>
        </p:txBody>
      </p:sp>
      <p:pic>
        <p:nvPicPr>
          <p:cNvPr id="19458" name="Picture 2">
            <a:extLst>
              <a:ext uri="{FF2B5EF4-FFF2-40B4-BE49-F238E27FC236}">
                <a16:creationId xmlns:a16="http://schemas.microsoft.com/office/drawing/2014/main" id="{E7ACF76D-99A2-4712-9D26-7138758A2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316" y="1844824"/>
            <a:ext cx="9747506" cy="2137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298819"/>
      </p:ext>
    </p:extLst>
  </p:cSld>
  <p:clrMapOvr>
    <a:masterClrMapping/>
  </p:clrMapOvr>
  <p:transition>
    <p:strips dir="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Управленческий учет</a:t>
            </a:r>
          </a:p>
        </p:txBody>
      </p:sp>
      <p:sp>
        <p:nvSpPr>
          <p:cNvPr id="7" name="Заголовок 6">
            <a:extLst>
              <a:ext uri="{FF2B5EF4-FFF2-40B4-BE49-F238E27FC236}">
                <a16:creationId xmlns:a16="http://schemas.microsoft.com/office/drawing/2014/main" id="{1DCE6E3A-29B3-45B9-98F2-7CC52ED9D288}"/>
              </a:ext>
            </a:extLst>
          </p:cNvPr>
          <p:cNvSpPr txBox="1">
            <a:spLocks/>
          </p:cNvSpPr>
          <p:nvPr/>
        </p:nvSpPr>
        <p:spPr bwMode="auto">
          <a:xfrm>
            <a:off x="407368" y="506924"/>
            <a:ext cx="1166529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Учет услуг сторонних организаций</a:t>
            </a:r>
          </a:p>
        </p:txBody>
      </p:sp>
      <p:pic>
        <p:nvPicPr>
          <p:cNvPr id="6" name="Рисунок 5">
            <a:extLst>
              <a:ext uri="{FF2B5EF4-FFF2-40B4-BE49-F238E27FC236}">
                <a16:creationId xmlns:a16="http://schemas.microsoft.com/office/drawing/2014/main" id="{58DC536F-0F8F-49EF-B191-FF69E89E2CE0}"/>
              </a:ext>
            </a:extLst>
          </p:cNvPr>
          <p:cNvPicPr>
            <a:picLocks noChangeAspect="1"/>
          </p:cNvPicPr>
          <p:nvPr/>
        </p:nvPicPr>
        <p:blipFill>
          <a:blip r:embed="rId2"/>
          <a:stretch>
            <a:fillRect/>
          </a:stretch>
        </p:blipFill>
        <p:spPr>
          <a:xfrm>
            <a:off x="407368" y="1327598"/>
            <a:ext cx="5076056" cy="1214959"/>
          </a:xfrm>
          <a:prstGeom prst="rect">
            <a:avLst/>
          </a:prstGeom>
        </p:spPr>
      </p:pic>
      <p:pic>
        <p:nvPicPr>
          <p:cNvPr id="11" name="Рисунок 10">
            <a:extLst>
              <a:ext uri="{FF2B5EF4-FFF2-40B4-BE49-F238E27FC236}">
                <a16:creationId xmlns:a16="http://schemas.microsoft.com/office/drawing/2014/main" id="{FDB5E9EB-E11C-42A3-91E9-D7686B345F5A}"/>
              </a:ext>
            </a:extLst>
          </p:cNvPr>
          <p:cNvPicPr>
            <a:picLocks noChangeAspect="1"/>
          </p:cNvPicPr>
          <p:nvPr/>
        </p:nvPicPr>
        <p:blipFill>
          <a:blip r:embed="rId3"/>
          <a:stretch>
            <a:fillRect/>
          </a:stretch>
        </p:blipFill>
        <p:spPr>
          <a:xfrm>
            <a:off x="2146006" y="2459342"/>
            <a:ext cx="6242787" cy="2348950"/>
          </a:xfrm>
          <a:prstGeom prst="rect">
            <a:avLst/>
          </a:prstGeom>
        </p:spPr>
      </p:pic>
      <p:pic>
        <p:nvPicPr>
          <p:cNvPr id="13" name="Рисунок 12">
            <a:extLst>
              <a:ext uri="{FF2B5EF4-FFF2-40B4-BE49-F238E27FC236}">
                <a16:creationId xmlns:a16="http://schemas.microsoft.com/office/drawing/2014/main" id="{C948DC0C-25DE-437F-8118-ECA39AE6949D}"/>
              </a:ext>
            </a:extLst>
          </p:cNvPr>
          <p:cNvPicPr>
            <a:picLocks noChangeAspect="1"/>
          </p:cNvPicPr>
          <p:nvPr/>
        </p:nvPicPr>
        <p:blipFill>
          <a:blip r:embed="rId4"/>
          <a:stretch>
            <a:fillRect/>
          </a:stretch>
        </p:blipFill>
        <p:spPr>
          <a:xfrm>
            <a:off x="407368" y="4865176"/>
            <a:ext cx="9144000" cy="1485900"/>
          </a:xfrm>
          <a:prstGeom prst="rect">
            <a:avLst/>
          </a:prstGeom>
        </p:spPr>
      </p:pic>
    </p:spTree>
    <p:extLst>
      <p:ext uri="{BB962C8B-B14F-4D97-AF65-F5344CB8AC3E}">
        <p14:creationId xmlns:p14="http://schemas.microsoft.com/office/powerpoint/2010/main" val="2071034424"/>
      </p:ext>
    </p:extLst>
  </p:cSld>
  <p:clrMapOvr>
    <a:masterClrMapping/>
  </p:clrMapOvr>
  <p:transition>
    <p:strips dir="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Управленческий учет</a:t>
            </a:r>
          </a:p>
        </p:txBody>
      </p:sp>
      <p:sp>
        <p:nvSpPr>
          <p:cNvPr id="7" name="Заголовок 6">
            <a:extLst>
              <a:ext uri="{FF2B5EF4-FFF2-40B4-BE49-F238E27FC236}">
                <a16:creationId xmlns:a16="http://schemas.microsoft.com/office/drawing/2014/main" id="{1DCE6E3A-29B3-45B9-98F2-7CC52ED9D288}"/>
              </a:ext>
            </a:extLst>
          </p:cNvPr>
          <p:cNvSpPr txBox="1">
            <a:spLocks/>
          </p:cNvSpPr>
          <p:nvPr/>
        </p:nvSpPr>
        <p:spPr bwMode="auto">
          <a:xfrm>
            <a:off x="407368" y="506924"/>
            <a:ext cx="1166529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Учет посредников (агентов)</a:t>
            </a:r>
          </a:p>
        </p:txBody>
      </p:sp>
      <p:pic>
        <p:nvPicPr>
          <p:cNvPr id="27670" name="Picture 22">
            <a:extLst>
              <a:ext uri="{FF2B5EF4-FFF2-40B4-BE49-F238E27FC236}">
                <a16:creationId xmlns:a16="http://schemas.microsoft.com/office/drawing/2014/main" id="{7D59B8D3-406B-48A9-9E52-FB7AD36A7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4" y="4400774"/>
            <a:ext cx="8201025" cy="1724025"/>
          </a:xfrm>
          <a:prstGeom prst="rect">
            <a:avLst/>
          </a:prstGeom>
          <a:noFill/>
          <a:extLst>
            <a:ext uri="{909E8E84-426E-40DD-AFC4-6F175D3DCCD1}">
              <a14:hiddenFill xmlns:a14="http://schemas.microsoft.com/office/drawing/2010/main">
                <a:solidFill>
                  <a:srgbClr val="FFFFFF"/>
                </a:solidFill>
              </a14:hiddenFill>
            </a:ext>
          </a:extLst>
        </p:spPr>
      </p:pic>
      <p:pic>
        <p:nvPicPr>
          <p:cNvPr id="27672" name="Picture 24">
            <a:extLst>
              <a:ext uri="{FF2B5EF4-FFF2-40B4-BE49-F238E27FC236}">
                <a16:creationId xmlns:a16="http://schemas.microsoft.com/office/drawing/2014/main" id="{05CF1038-B8D6-4B09-BF35-7D0836F3E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4" y="1595213"/>
            <a:ext cx="8048625" cy="1114425"/>
          </a:xfrm>
          <a:prstGeom prst="rect">
            <a:avLst/>
          </a:prstGeom>
          <a:noFill/>
          <a:extLst>
            <a:ext uri="{909E8E84-426E-40DD-AFC4-6F175D3DCCD1}">
              <a14:hiddenFill xmlns:a14="http://schemas.microsoft.com/office/drawing/2010/main">
                <a:solidFill>
                  <a:srgbClr val="FFFFFF"/>
                </a:solidFill>
              </a14:hiddenFill>
            </a:ext>
          </a:extLst>
        </p:spPr>
      </p:pic>
      <p:pic>
        <p:nvPicPr>
          <p:cNvPr id="27674" name="Picture 26">
            <a:extLst>
              <a:ext uri="{FF2B5EF4-FFF2-40B4-BE49-F238E27FC236}">
                <a16:creationId xmlns:a16="http://schemas.microsoft.com/office/drawing/2014/main" id="{D0A60B85-5DBE-4A8D-9C98-EB1A09AAD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84" y="3028950"/>
            <a:ext cx="8029575" cy="800100"/>
          </a:xfrm>
          <a:prstGeom prst="rect">
            <a:avLst/>
          </a:prstGeom>
          <a:noFill/>
          <a:extLst>
            <a:ext uri="{909E8E84-426E-40DD-AFC4-6F175D3DCCD1}">
              <a14:hiddenFill xmlns:a14="http://schemas.microsoft.com/office/drawing/2010/main">
                <a:solidFill>
                  <a:srgbClr val="FFFFFF"/>
                </a:solidFill>
              </a14:hiddenFill>
            </a:ext>
          </a:extLst>
        </p:spPr>
      </p:pic>
      <p:sp>
        <p:nvSpPr>
          <p:cNvPr id="28" name="Заголовок 6">
            <a:extLst>
              <a:ext uri="{FF2B5EF4-FFF2-40B4-BE49-F238E27FC236}">
                <a16:creationId xmlns:a16="http://schemas.microsoft.com/office/drawing/2014/main" id="{047FEFDB-FD07-4D07-89DC-C25384E05B8B}"/>
              </a:ext>
            </a:extLst>
          </p:cNvPr>
          <p:cNvSpPr txBox="1">
            <a:spLocks/>
          </p:cNvSpPr>
          <p:nvPr/>
        </p:nvSpPr>
        <p:spPr bwMode="auto">
          <a:xfrm>
            <a:off x="8754912" y="1595213"/>
            <a:ext cx="3320255" cy="436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spcBef>
                <a:spcPts val="600"/>
              </a:spcBef>
              <a:spcAft>
                <a:spcPts val="600"/>
              </a:spcAft>
            </a:pPr>
            <a:r>
              <a:rPr lang="ru-RU" sz="2400" b="0" dirty="0">
                <a:solidFill>
                  <a:srgbClr val="002060"/>
                </a:solidFill>
                <a:latin typeface="Franklin Gothic Demi Cond" panose="020B0706030402020204" pitchFamily="34" charset="0"/>
              </a:rPr>
              <a:t>Можно указать либо процент, либо сумму. </a:t>
            </a:r>
          </a:p>
          <a:p>
            <a:pPr algn="l">
              <a:spcBef>
                <a:spcPts val="600"/>
              </a:spcBef>
              <a:spcAft>
                <a:spcPts val="600"/>
              </a:spcAft>
            </a:pPr>
            <a:r>
              <a:rPr lang="ru-RU" sz="2400" b="0" dirty="0">
                <a:solidFill>
                  <a:srgbClr val="002060"/>
                </a:solidFill>
                <a:latin typeface="Franklin Gothic Demi Cond" panose="020B0706030402020204" pitchFamily="34" charset="0"/>
              </a:rPr>
              <a:t>Сумму можно распределить (накинуть) на стоимость товаров и работ, чтобы сохранить планируемую прибыль по заказ-наряду.</a:t>
            </a:r>
          </a:p>
          <a:p>
            <a:pPr algn="l">
              <a:spcBef>
                <a:spcPts val="600"/>
              </a:spcBef>
              <a:spcAft>
                <a:spcPts val="600"/>
              </a:spcAft>
            </a:pPr>
            <a:r>
              <a:rPr lang="ru-RU" sz="2400" b="0" dirty="0">
                <a:solidFill>
                  <a:srgbClr val="002060"/>
                </a:solidFill>
                <a:latin typeface="Franklin Gothic Demi Cond" panose="020B0706030402020204" pitchFamily="34" charset="0"/>
              </a:rPr>
              <a:t>Конечно же эта сумма видна во взаиморасчетах по договору клиента.</a:t>
            </a:r>
          </a:p>
        </p:txBody>
      </p:sp>
    </p:spTree>
    <p:extLst>
      <p:ext uri="{BB962C8B-B14F-4D97-AF65-F5344CB8AC3E}">
        <p14:creationId xmlns:p14="http://schemas.microsoft.com/office/powerpoint/2010/main" val="1011837717"/>
      </p:ext>
    </p:extLst>
  </p:cSld>
  <p:clrMapOvr>
    <a:masterClrMapping/>
  </p:clrMapOvr>
  <p:transition>
    <p:strips dir="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0369152"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Изменение данных во множестве строк </a:t>
            </a:r>
            <a:r>
              <a:rPr lang="ru-RU" sz="3600" b="0" dirty="0">
                <a:solidFill>
                  <a:srgbClr val="FF0000"/>
                </a:solidFill>
                <a:latin typeface="Franklin Gothic Demi Cond" panose="020B0706030402020204" pitchFamily="34" charset="0"/>
              </a:rPr>
              <a:t>одновременно</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Заказ-наряд</a:t>
            </a:r>
          </a:p>
        </p:txBody>
      </p:sp>
      <p:pic>
        <p:nvPicPr>
          <p:cNvPr id="4" name="Picture 2">
            <a:extLst>
              <a:ext uri="{FF2B5EF4-FFF2-40B4-BE49-F238E27FC236}">
                <a16:creationId xmlns:a16="http://schemas.microsoft.com/office/drawing/2014/main" id="{C04A6352-0101-4836-8CED-0E885546D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234" y="1462087"/>
            <a:ext cx="7718425"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3898C90B-0C8D-4C6A-8003-A939546FD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4331" y="2877220"/>
            <a:ext cx="3787775"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id="{87915C86-4F1F-4F0F-9EE2-3E5F116E46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776" y="1460500"/>
            <a:ext cx="7723187"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Заголовок 6">
            <a:extLst>
              <a:ext uri="{FF2B5EF4-FFF2-40B4-BE49-F238E27FC236}">
                <a16:creationId xmlns:a16="http://schemas.microsoft.com/office/drawing/2014/main" id="{3F7FCC8B-DD9C-4303-85F2-C749A331A72D}"/>
              </a:ext>
            </a:extLst>
          </p:cNvPr>
          <p:cNvSpPr txBox="1">
            <a:spLocks/>
          </p:cNvSpPr>
          <p:nvPr/>
        </p:nvSpPr>
        <p:spPr bwMode="auto">
          <a:xfrm>
            <a:off x="442933" y="1378023"/>
            <a:ext cx="3312368" cy="472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1. Выделяем строки мышкой. Можно выделить несколько или все.</a:t>
            </a:r>
          </a:p>
          <a:p>
            <a:pPr algn="l"/>
            <a:r>
              <a:rPr lang="ru-RU" b="0" dirty="0">
                <a:solidFill>
                  <a:srgbClr val="002060"/>
                </a:solidFill>
                <a:latin typeface="Franklin Gothic Demi Cond" panose="020B0706030402020204" pitchFamily="34" charset="0"/>
              </a:rPr>
              <a:t>2. Меняем данные в них одновременно.</a:t>
            </a:r>
          </a:p>
          <a:p>
            <a:pPr algn="l"/>
            <a:r>
              <a:rPr lang="ru-RU" b="0" dirty="0">
                <a:solidFill>
                  <a:srgbClr val="002060"/>
                </a:solidFill>
                <a:latin typeface="Franklin Gothic Demi Cond" panose="020B0706030402020204" pitchFamily="34" charset="0"/>
              </a:rPr>
              <a:t>3. Можно менять данные в любом столбце.</a:t>
            </a:r>
          </a:p>
          <a:p>
            <a:pPr algn="l"/>
            <a:r>
              <a:rPr lang="ru-RU" b="0" dirty="0">
                <a:solidFill>
                  <a:srgbClr val="002060"/>
                </a:solidFill>
                <a:latin typeface="Franklin Gothic Demi Cond" panose="020B0706030402020204" pitchFamily="34" charset="0"/>
              </a:rPr>
              <a:t>В примере изменяем количество.</a:t>
            </a:r>
          </a:p>
        </p:txBody>
      </p:sp>
      <p:sp>
        <p:nvSpPr>
          <p:cNvPr id="9" name="Заголовок 6">
            <a:extLst>
              <a:ext uri="{FF2B5EF4-FFF2-40B4-BE49-F238E27FC236}">
                <a16:creationId xmlns:a16="http://schemas.microsoft.com/office/drawing/2014/main" id="{B8EA1E48-7144-4D8C-ADD4-6BC2BBB75D1C}"/>
              </a:ext>
            </a:extLst>
          </p:cNvPr>
          <p:cNvSpPr txBox="1">
            <a:spLocks/>
          </p:cNvSpPr>
          <p:nvPr/>
        </p:nvSpPr>
        <p:spPr bwMode="auto">
          <a:xfrm>
            <a:off x="4030643" y="5480158"/>
            <a:ext cx="7718424" cy="105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chemeClr val="bg1">
                    <a:lumMod val="50000"/>
                  </a:schemeClr>
                </a:solidFill>
                <a:latin typeface="Franklin Gothic Demi Cond" panose="020B0706030402020204" pitchFamily="34" charset="0"/>
              </a:rPr>
              <a:t>Для данного слайда нужно запустить демонстрацию если она не запущена (</a:t>
            </a:r>
            <a:r>
              <a:rPr lang="en-US" b="0" dirty="0">
                <a:solidFill>
                  <a:schemeClr val="bg1">
                    <a:lumMod val="50000"/>
                  </a:schemeClr>
                </a:solidFill>
                <a:latin typeface="Franklin Gothic Demi Cond" panose="020B0706030402020204" pitchFamily="34" charset="0"/>
              </a:rPr>
              <a:t>Shift+F5)</a:t>
            </a:r>
            <a:r>
              <a:rPr lang="ru-RU" b="0" dirty="0">
                <a:solidFill>
                  <a:schemeClr val="bg1">
                    <a:lumMod val="50000"/>
                  </a:schemeClr>
                </a:solidFill>
                <a:latin typeface="Franklin Gothic Demi Cond" panose="020B0706030402020204" pitchFamily="34" charset="0"/>
              </a:rPr>
              <a:t>.</a:t>
            </a:r>
          </a:p>
        </p:txBody>
      </p:sp>
    </p:spTree>
    <p:extLst>
      <p:ext uri="{BB962C8B-B14F-4D97-AF65-F5344CB8AC3E}">
        <p14:creationId xmlns:p14="http://schemas.microsoft.com/office/powerpoint/2010/main" val="1064995599"/>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0369152"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Множественный перенос товаров мышкой</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Заказ-наряд</a:t>
            </a:r>
          </a:p>
        </p:txBody>
      </p:sp>
      <p:sp>
        <p:nvSpPr>
          <p:cNvPr id="8" name="Заголовок 6">
            <a:extLst>
              <a:ext uri="{FF2B5EF4-FFF2-40B4-BE49-F238E27FC236}">
                <a16:creationId xmlns:a16="http://schemas.microsoft.com/office/drawing/2014/main" id="{3F7FCC8B-DD9C-4303-85F2-C749A331A72D}"/>
              </a:ext>
            </a:extLst>
          </p:cNvPr>
          <p:cNvSpPr txBox="1">
            <a:spLocks/>
          </p:cNvSpPr>
          <p:nvPr/>
        </p:nvSpPr>
        <p:spPr bwMode="auto">
          <a:xfrm>
            <a:off x="407368" y="1211707"/>
            <a:ext cx="4104456" cy="472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Можно выделить несколько (все) элементов в группе и перенести их мышкой в другую группу.</a:t>
            </a:r>
          </a:p>
        </p:txBody>
      </p:sp>
      <p:pic>
        <p:nvPicPr>
          <p:cNvPr id="7" name="Picture 2">
            <a:extLst>
              <a:ext uri="{FF2B5EF4-FFF2-40B4-BE49-F238E27FC236}">
                <a16:creationId xmlns:a16="http://schemas.microsoft.com/office/drawing/2014/main" id="{C3D3E9A4-8A8E-4C0D-ACDF-87B38827E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872" y="1772816"/>
            <a:ext cx="65532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39830"/>
      </p:ext>
    </p:extLst>
  </p:cSld>
  <p:clrMapOvr>
    <a:masterClrMapping/>
  </p:clrMapOvr>
  <p:transition>
    <p:strips dir="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0369152"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Копирование строк из одного документа в другой</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Заказ-наряд</a:t>
            </a:r>
          </a:p>
        </p:txBody>
      </p:sp>
      <p:sp>
        <p:nvSpPr>
          <p:cNvPr id="8" name="Заголовок 6">
            <a:extLst>
              <a:ext uri="{FF2B5EF4-FFF2-40B4-BE49-F238E27FC236}">
                <a16:creationId xmlns:a16="http://schemas.microsoft.com/office/drawing/2014/main" id="{3F7FCC8B-DD9C-4303-85F2-C749A331A72D}"/>
              </a:ext>
            </a:extLst>
          </p:cNvPr>
          <p:cNvSpPr txBox="1">
            <a:spLocks/>
          </p:cNvSpPr>
          <p:nvPr/>
        </p:nvSpPr>
        <p:spPr bwMode="auto">
          <a:xfrm>
            <a:off x="429853" y="1663012"/>
            <a:ext cx="2808312" cy="286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marL="514350" indent="-514350" algn="l">
              <a:buAutoNum type="arabicPeriod"/>
            </a:pPr>
            <a:r>
              <a:rPr lang="ru-RU" sz="2400" b="0" dirty="0">
                <a:solidFill>
                  <a:srgbClr val="002060"/>
                </a:solidFill>
                <a:latin typeface="Franklin Gothic Demi Cond" panose="020B0706030402020204" pitchFamily="34" charset="0"/>
              </a:rPr>
              <a:t>Выделяем строки как файлы в </a:t>
            </a:r>
            <a:r>
              <a:rPr lang="en-US" sz="2400" b="0" dirty="0">
                <a:solidFill>
                  <a:srgbClr val="002060"/>
                </a:solidFill>
                <a:latin typeface="Franklin Gothic Demi Cond" panose="020B0706030402020204" pitchFamily="34" charset="0"/>
              </a:rPr>
              <a:t>Windows</a:t>
            </a:r>
          </a:p>
          <a:p>
            <a:pPr marL="514350" indent="-514350" algn="l">
              <a:buAutoNum type="arabicPeriod"/>
            </a:pPr>
            <a:r>
              <a:rPr lang="ru-RU" sz="2400" b="0" dirty="0">
                <a:solidFill>
                  <a:srgbClr val="002060"/>
                </a:solidFill>
                <a:latin typeface="Franklin Gothic Demi Cond" panose="020B0706030402020204" pitchFamily="34" charset="0"/>
              </a:rPr>
              <a:t>Копируем</a:t>
            </a:r>
          </a:p>
          <a:p>
            <a:pPr marL="514350" indent="-514350" algn="l">
              <a:buAutoNum type="arabicPeriod"/>
            </a:pPr>
            <a:r>
              <a:rPr lang="ru-RU" sz="2400" b="0" dirty="0">
                <a:solidFill>
                  <a:srgbClr val="002060"/>
                </a:solidFill>
                <a:latin typeface="Franklin Gothic Demi Cond" panose="020B0706030402020204" pitchFamily="34" charset="0"/>
              </a:rPr>
              <a:t>Вставляем в другой документ</a:t>
            </a:r>
          </a:p>
        </p:txBody>
      </p:sp>
      <p:pic>
        <p:nvPicPr>
          <p:cNvPr id="9" name="Picture 13" descr="Untitled">
            <a:extLst>
              <a:ext uri="{FF2B5EF4-FFF2-40B4-BE49-F238E27FC236}">
                <a16:creationId xmlns:a16="http://schemas.microsoft.com/office/drawing/2014/main" id="{BE33000C-E445-489F-A981-AFAB2E94ADB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26197" y="1628800"/>
            <a:ext cx="823595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Заголовок 6">
            <a:extLst>
              <a:ext uri="{FF2B5EF4-FFF2-40B4-BE49-F238E27FC236}">
                <a16:creationId xmlns:a16="http://schemas.microsoft.com/office/drawing/2014/main" id="{0FDD09D7-2DA6-4229-B4A2-28EAE8F08E64}"/>
              </a:ext>
            </a:extLst>
          </p:cNvPr>
          <p:cNvSpPr txBox="1">
            <a:spLocks/>
          </p:cNvSpPr>
          <p:nvPr/>
        </p:nvSpPr>
        <p:spPr bwMode="auto">
          <a:xfrm>
            <a:off x="3935760" y="5031624"/>
            <a:ext cx="7718424" cy="105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400" b="0" dirty="0">
                <a:solidFill>
                  <a:schemeClr val="bg1">
                    <a:lumMod val="50000"/>
                  </a:schemeClr>
                </a:solidFill>
                <a:latin typeface="Franklin Gothic Demi Cond" panose="020B0706030402020204" pitchFamily="34" charset="0"/>
              </a:rPr>
              <a:t>Для данного слайда нужно запустить демонстрацию если она не запущена (</a:t>
            </a:r>
            <a:r>
              <a:rPr lang="en-US" sz="2400" b="0" dirty="0">
                <a:solidFill>
                  <a:schemeClr val="bg1">
                    <a:lumMod val="50000"/>
                  </a:schemeClr>
                </a:solidFill>
                <a:latin typeface="Franklin Gothic Demi Cond" panose="020B0706030402020204" pitchFamily="34" charset="0"/>
              </a:rPr>
              <a:t>Shift+F5)</a:t>
            </a:r>
            <a:r>
              <a:rPr lang="ru-RU" sz="2400" b="0" dirty="0">
                <a:solidFill>
                  <a:schemeClr val="bg1">
                    <a:lumMod val="50000"/>
                  </a:schemeClr>
                </a:solidFill>
                <a:latin typeface="Franklin Gothic Demi Cond" panose="020B0706030402020204" pitchFamily="34" charset="0"/>
              </a:rPr>
              <a:t>.</a:t>
            </a:r>
          </a:p>
        </p:txBody>
      </p:sp>
    </p:spTree>
    <p:extLst>
      <p:ext uri="{BB962C8B-B14F-4D97-AF65-F5344CB8AC3E}">
        <p14:creationId xmlns:p14="http://schemas.microsoft.com/office/powerpoint/2010/main" val="3022546750"/>
      </p:ext>
    </p:extLst>
  </p:cSld>
  <p:clrMapOvr>
    <a:masterClrMapping/>
  </p:clrMapOvr>
  <p:transition>
    <p:strips dir="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0369152"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Хранение любых файлов в документе</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Заказ-наряд</a:t>
            </a:r>
          </a:p>
        </p:txBody>
      </p:sp>
      <p:pic>
        <p:nvPicPr>
          <p:cNvPr id="7" name="Picture 7" descr="Untitled">
            <a:extLst>
              <a:ext uri="{FF2B5EF4-FFF2-40B4-BE49-F238E27FC236}">
                <a16:creationId xmlns:a16="http://schemas.microsoft.com/office/drawing/2014/main" id="{C108B1AF-E224-409E-A08D-B3A9174A9B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1385" y="1408246"/>
            <a:ext cx="7344816" cy="422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Заголовок 6">
            <a:extLst>
              <a:ext uri="{FF2B5EF4-FFF2-40B4-BE49-F238E27FC236}">
                <a16:creationId xmlns:a16="http://schemas.microsoft.com/office/drawing/2014/main" id="{CE221470-E375-4CE5-A01D-1C92C49CAC58}"/>
              </a:ext>
            </a:extLst>
          </p:cNvPr>
          <p:cNvSpPr txBox="1">
            <a:spLocks/>
          </p:cNvSpPr>
          <p:nvPr/>
        </p:nvSpPr>
        <p:spPr bwMode="auto">
          <a:xfrm>
            <a:off x="442933" y="5478828"/>
            <a:ext cx="11197683" cy="105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400" b="0" dirty="0">
                <a:solidFill>
                  <a:schemeClr val="bg1">
                    <a:lumMod val="50000"/>
                  </a:schemeClr>
                </a:solidFill>
                <a:latin typeface="Franklin Gothic Demi Cond" panose="020B0706030402020204" pitchFamily="34" charset="0"/>
              </a:rPr>
              <a:t>Для данного слайда нужно запустить демонстрацию если она не запущена (</a:t>
            </a:r>
            <a:r>
              <a:rPr lang="en-US" sz="2400" b="0" dirty="0">
                <a:solidFill>
                  <a:schemeClr val="bg1">
                    <a:lumMod val="50000"/>
                  </a:schemeClr>
                </a:solidFill>
                <a:latin typeface="Franklin Gothic Demi Cond" panose="020B0706030402020204" pitchFamily="34" charset="0"/>
              </a:rPr>
              <a:t>Shift+F5)</a:t>
            </a:r>
            <a:r>
              <a:rPr lang="ru-RU" sz="2400" b="0" dirty="0">
                <a:solidFill>
                  <a:schemeClr val="bg1">
                    <a:lumMod val="50000"/>
                  </a:schemeClr>
                </a:solidFill>
                <a:latin typeface="Franklin Gothic Demi Cond" panose="020B0706030402020204" pitchFamily="34" charset="0"/>
              </a:rPr>
              <a:t>.</a:t>
            </a:r>
          </a:p>
        </p:txBody>
      </p:sp>
    </p:spTree>
    <p:extLst>
      <p:ext uri="{BB962C8B-B14F-4D97-AF65-F5344CB8AC3E}">
        <p14:creationId xmlns:p14="http://schemas.microsoft.com/office/powerpoint/2010/main" val="1233203322"/>
      </p:ext>
    </p:extLst>
  </p:cSld>
  <p:clrMapOvr>
    <a:masterClrMapping/>
  </p:clrMapOvr>
  <p:transition>
    <p:strips dir="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1233248"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Монитор продуктивности и анализ учета рабочего времени</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Заказ-наряд</a:t>
            </a:r>
          </a:p>
        </p:txBody>
      </p:sp>
      <p:pic>
        <p:nvPicPr>
          <p:cNvPr id="8194" name="Picture 2">
            <a:extLst>
              <a:ext uri="{FF2B5EF4-FFF2-40B4-BE49-F238E27FC236}">
                <a16:creationId xmlns:a16="http://schemas.microsoft.com/office/drawing/2014/main" id="{AAF48ACF-6DD8-4D2B-AE0C-BE1224FA1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4" y="1484784"/>
            <a:ext cx="8763000" cy="2828925"/>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B8DD7A6D-47FE-4E27-BEE3-EA8A7D3C8D4B}"/>
              </a:ext>
            </a:extLst>
          </p:cNvPr>
          <p:cNvPicPr>
            <a:picLocks noChangeAspect="1"/>
          </p:cNvPicPr>
          <p:nvPr/>
        </p:nvPicPr>
        <p:blipFill>
          <a:blip r:embed="rId3"/>
          <a:stretch>
            <a:fillRect/>
          </a:stretch>
        </p:blipFill>
        <p:spPr>
          <a:xfrm>
            <a:off x="3143672" y="3717032"/>
            <a:ext cx="7444240" cy="2232248"/>
          </a:xfrm>
          <a:prstGeom prst="rect">
            <a:avLst/>
          </a:prstGeom>
        </p:spPr>
      </p:pic>
    </p:spTree>
    <p:extLst>
      <p:ext uri="{BB962C8B-B14F-4D97-AF65-F5344CB8AC3E}">
        <p14:creationId xmlns:p14="http://schemas.microsoft.com/office/powerpoint/2010/main" val="1785040625"/>
      </p:ext>
    </p:extLst>
  </p:cSld>
  <p:clrMapOvr>
    <a:masterClrMapping/>
  </p:clrMapOvr>
  <p:transition>
    <p:strips dir="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p:cNvSpPr txBox="1">
            <a:spLocks/>
          </p:cNvSpPr>
          <p:nvPr/>
        </p:nvSpPr>
        <p:spPr bwMode="auto">
          <a:xfrm>
            <a:off x="1127447" y="785664"/>
            <a:ext cx="9937106" cy="52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ctr"/>
            <a:r>
              <a:rPr lang="ru-RU" sz="6600" b="0" dirty="0">
                <a:solidFill>
                  <a:srgbClr val="FF0000"/>
                </a:solidFill>
                <a:latin typeface="Franklin Gothic Heavy" panose="020B0903020102020204" pitchFamily="34" charset="0"/>
              </a:rPr>
              <a:t>Основные сведения о</a:t>
            </a:r>
            <a:r>
              <a:rPr lang="en-US" sz="6600" b="0" dirty="0">
                <a:solidFill>
                  <a:srgbClr val="FF0000"/>
                </a:solidFill>
                <a:latin typeface="Franklin Gothic Heavy" panose="020B0903020102020204" pitchFamily="34" charset="0"/>
              </a:rPr>
              <a:t> </a:t>
            </a:r>
            <a:r>
              <a:rPr lang="ru-RU" sz="6600" b="0" dirty="0">
                <a:solidFill>
                  <a:srgbClr val="FF0000"/>
                </a:solidFill>
                <a:latin typeface="Franklin Gothic Heavy" panose="020B0903020102020204" pitchFamily="34" charset="0"/>
              </a:rPr>
              <a:t>программных продуктах Далион.Авто</a:t>
            </a:r>
            <a:endParaRPr lang="ru-RU" sz="8000" b="0" dirty="0">
              <a:solidFill>
                <a:srgbClr val="FF0000"/>
              </a:solidFill>
              <a:latin typeface="Franklin Gothic Heavy" panose="020B0903020102020204" pitchFamily="34" charset="0"/>
            </a:endParaRPr>
          </a:p>
        </p:txBody>
      </p:sp>
    </p:spTree>
    <p:extLst>
      <p:ext uri="{BB962C8B-B14F-4D97-AF65-F5344CB8AC3E}">
        <p14:creationId xmlns:p14="http://schemas.microsoft.com/office/powerpoint/2010/main" val="3022086351"/>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1233248"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Дополнительный функционал по заказ-наряду</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Заказ-наряд</a:t>
            </a:r>
          </a:p>
        </p:txBody>
      </p:sp>
      <p:sp>
        <p:nvSpPr>
          <p:cNvPr id="7" name="Заголовок 6">
            <a:extLst>
              <a:ext uri="{FF2B5EF4-FFF2-40B4-BE49-F238E27FC236}">
                <a16:creationId xmlns:a16="http://schemas.microsoft.com/office/drawing/2014/main" id="{6D4BB9D1-5F36-4200-8E41-C0D28C0FCD8B}"/>
              </a:ext>
            </a:extLst>
          </p:cNvPr>
          <p:cNvSpPr txBox="1">
            <a:spLocks/>
          </p:cNvSpPr>
          <p:nvPr/>
        </p:nvSpPr>
        <p:spPr bwMode="auto">
          <a:xfrm>
            <a:off x="427922" y="1484785"/>
            <a:ext cx="10708637" cy="460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marL="514350" indent="-514350" algn="l">
              <a:buFont typeface="Arial" panose="020B0604020202020204" pitchFamily="34" charset="0"/>
              <a:buChar char="•"/>
            </a:pPr>
            <a:r>
              <a:rPr lang="ru-RU" b="0" dirty="0">
                <a:solidFill>
                  <a:srgbClr val="002060"/>
                </a:solidFill>
                <a:latin typeface="Franklin Gothic Demi Cond" panose="020B0706030402020204" pitchFamily="34" charset="0"/>
              </a:rPr>
              <a:t>Учет запчастей клиентов</a:t>
            </a:r>
            <a:endParaRPr lang="en-US" b="0" dirty="0">
              <a:solidFill>
                <a:srgbClr val="002060"/>
              </a:solidFill>
              <a:latin typeface="Franklin Gothic Demi Cond" panose="020B0706030402020204" pitchFamily="34" charset="0"/>
            </a:endParaRPr>
          </a:p>
          <a:p>
            <a:pPr marL="514350" indent="-514350" algn="l">
              <a:buFont typeface="Arial" panose="020B0604020202020204" pitchFamily="34" charset="0"/>
              <a:buChar char="•"/>
            </a:pPr>
            <a:r>
              <a:rPr lang="ru-RU" b="0" dirty="0" err="1">
                <a:solidFill>
                  <a:srgbClr val="002060"/>
                </a:solidFill>
                <a:latin typeface="Franklin Gothic Demi Cond" panose="020B0706030402020204" pitchFamily="34" charset="0"/>
              </a:rPr>
              <a:t>Автоинформирование</a:t>
            </a:r>
            <a:r>
              <a:rPr lang="ru-RU" b="0" dirty="0">
                <a:solidFill>
                  <a:srgbClr val="002060"/>
                </a:solidFill>
                <a:latin typeface="Franklin Gothic Demi Cond" panose="020B0706030402020204" pitchFamily="34" charset="0"/>
              </a:rPr>
              <a:t> сотрудников и клиентов о событиях ремонта </a:t>
            </a:r>
          </a:p>
          <a:p>
            <a:pPr marL="514350" indent="-514350" algn="l">
              <a:buFont typeface="Arial" panose="020B0604020202020204" pitchFamily="34" charset="0"/>
              <a:buChar char="•"/>
            </a:pPr>
            <a:r>
              <a:rPr lang="ru-RU" b="0" dirty="0">
                <a:solidFill>
                  <a:srgbClr val="002060"/>
                </a:solidFill>
                <a:latin typeface="Franklin Gothic Demi Cond" panose="020B0706030402020204" pitchFamily="34" charset="0"/>
              </a:rPr>
              <a:t>Автоматический выбор персонализированных печатных форм </a:t>
            </a:r>
          </a:p>
          <a:p>
            <a:pPr marL="514350" indent="-514350" algn="l">
              <a:buFont typeface="Arial" panose="020B0604020202020204" pitchFamily="34" charset="0"/>
              <a:buChar char="•"/>
            </a:pPr>
            <a:r>
              <a:rPr lang="ru-RU" b="0" dirty="0">
                <a:solidFill>
                  <a:srgbClr val="002060"/>
                </a:solidFill>
                <a:latin typeface="Franklin Gothic Demi Cond" panose="020B0706030402020204" pitchFamily="34" charset="0"/>
              </a:rPr>
              <a:t>Подбор и заказ запчастей из заказ-наряда </a:t>
            </a:r>
          </a:p>
          <a:p>
            <a:pPr marL="514350" indent="-514350" algn="l">
              <a:buFont typeface="Arial" panose="020B0604020202020204" pitchFamily="34" charset="0"/>
              <a:buChar char="•"/>
            </a:pPr>
            <a:r>
              <a:rPr lang="ru-RU" b="0" dirty="0">
                <a:solidFill>
                  <a:srgbClr val="002060"/>
                </a:solidFill>
                <a:latin typeface="Franklin Gothic Demi Cond" panose="020B0706030402020204" pitchFamily="34" charset="0"/>
              </a:rPr>
              <a:t>Учет вклада разных исполнителей в одну работу </a:t>
            </a:r>
          </a:p>
          <a:p>
            <a:pPr marL="514350" indent="-514350" algn="l">
              <a:buFont typeface="Arial" panose="020B0604020202020204" pitchFamily="34" charset="0"/>
              <a:buChar char="•"/>
            </a:pPr>
            <a:r>
              <a:rPr lang="ru-RU" b="0" dirty="0">
                <a:solidFill>
                  <a:srgbClr val="002060"/>
                </a:solidFill>
                <a:latin typeface="Franklin Gothic Demi Cond" panose="020B0706030402020204" pitchFamily="34" charset="0"/>
              </a:rPr>
              <a:t>Причины обращения и рекомендации к последующему ремонту</a:t>
            </a:r>
          </a:p>
          <a:p>
            <a:pPr marL="514350" indent="-514350" algn="l">
              <a:buFont typeface="Arial" panose="020B0604020202020204" pitchFamily="34" charset="0"/>
              <a:buChar char="•"/>
            </a:pPr>
            <a:r>
              <a:rPr lang="ru-RU" b="0" dirty="0">
                <a:solidFill>
                  <a:srgbClr val="002060"/>
                </a:solidFill>
                <a:latin typeface="Franklin Gothic Demi Cond" panose="020B0706030402020204" pitchFamily="34" charset="0"/>
              </a:rPr>
              <a:t>Учет согласованных рекомендаций со страховыми компаниями и реальных работ по машине; при этом программа контролирует несовпадение согласованных и реальных сумм по ремонту.</a:t>
            </a:r>
          </a:p>
          <a:p>
            <a:pPr marL="514350" indent="-514350" algn="l">
              <a:buFont typeface="Arial" panose="020B0604020202020204" pitchFamily="34" charset="0"/>
              <a:buChar char="•"/>
            </a:pPr>
            <a:r>
              <a:rPr lang="ru-RU" b="0" dirty="0">
                <a:solidFill>
                  <a:srgbClr val="002060"/>
                </a:solidFill>
                <a:latin typeface="Franklin Gothic Demi Cond" panose="020B0706030402020204" pitchFamily="34" charset="0"/>
              </a:rPr>
              <a:t>Учет франшизы, — часть денег оплачивает страховая, часть клиент.</a:t>
            </a:r>
          </a:p>
          <a:p>
            <a:pPr marL="514350" indent="-514350" algn="l">
              <a:buFont typeface="Arial" panose="020B0604020202020204" pitchFamily="34" charset="0"/>
              <a:buChar char="•"/>
            </a:pPr>
            <a:r>
              <a:rPr lang="ru-RU" b="0" dirty="0" err="1">
                <a:solidFill>
                  <a:srgbClr val="002060"/>
                </a:solidFill>
                <a:latin typeface="Franklin Gothic Demi Cond" panose="020B0706030402020204" pitchFamily="34" charset="0"/>
              </a:rPr>
              <a:t>Послесервисное</a:t>
            </a:r>
            <a:r>
              <a:rPr lang="ru-RU" b="0" dirty="0">
                <a:solidFill>
                  <a:srgbClr val="002060"/>
                </a:solidFill>
                <a:latin typeface="Franklin Gothic Demi Cond" panose="020B0706030402020204" pitchFamily="34" charset="0"/>
              </a:rPr>
              <a:t> анкетирование</a:t>
            </a:r>
          </a:p>
        </p:txBody>
      </p:sp>
    </p:spTree>
    <p:extLst>
      <p:ext uri="{BB962C8B-B14F-4D97-AF65-F5344CB8AC3E}">
        <p14:creationId xmlns:p14="http://schemas.microsoft.com/office/powerpoint/2010/main" val="1356007243"/>
      </p:ext>
    </p:extLst>
  </p:cSld>
  <p:clrMapOvr>
    <a:masterClrMapping/>
  </p:clrMapOvr>
  <p:transition>
    <p:strips dir="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p:cNvSpPr txBox="1">
            <a:spLocks/>
          </p:cNvSpPr>
          <p:nvPr/>
        </p:nvSpPr>
        <p:spPr bwMode="auto">
          <a:xfrm>
            <a:off x="1127447" y="785664"/>
            <a:ext cx="9937106" cy="52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ctr"/>
            <a:r>
              <a:rPr lang="ru-RU" sz="6600" b="0" dirty="0">
                <a:solidFill>
                  <a:srgbClr val="FF0000"/>
                </a:solidFill>
                <a:latin typeface="Franklin Gothic Heavy" panose="020B0903020102020204" pitchFamily="34" charset="0"/>
              </a:rPr>
              <a:t> Подбор и заказ запчастей</a:t>
            </a:r>
            <a:endParaRPr lang="ru-RU" sz="8000" b="0" dirty="0">
              <a:solidFill>
                <a:srgbClr val="FF0000"/>
              </a:solidFill>
              <a:latin typeface="Franklin Gothic Heavy" panose="020B0903020102020204" pitchFamily="34" charset="0"/>
            </a:endParaRPr>
          </a:p>
        </p:txBody>
      </p:sp>
    </p:spTree>
    <p:extLst>
      <p:ext uri="{BB962C8B-B14F-4D97-AF65-F5344CB8AC3E}">
        <p14:creationId xmlns:p14="http://schemas.microsoft.com/office/powerpoint/2010/main" val="4099331126"/>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1233248"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Подбор по графическим каталогам </a:t>
            </a:r>
            <a:r>
              <a:rPr lang="ru-RU" sz="3600" b="0" dirty="0" err="1">
                <a:solidFill>
                  <a:srgbClr val="002060"/>
                </a:solidFill>
                <a:latin typeface="Franklin Gothic Demi Cond" panose="020B0706030402020204" pitchFamily="34" charset="0"/>
              </a:rPr>
              <a:t>Лаксимо</a:t>
            </a:r>
            <a:endParaRPr lang="ru-RU" sz="3600" b="0" dirty="0">
              <a:solidFill>
                <a:srgbClr val="002060"/>
              </a:solidFill>
              <a:latin typeface="Franklin Gothic Demi Cond" panose="020B0706030402020204" pitchFamily="34" charset="0"/>
            </a:endParaRP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Подбор и заказ запчастей</a:t>
            </a:r>
          </a:p>
        </p:txBody>
      </p:sp>
      <p:pic>
        <p:nvPicPr>
          <p:cNvPr id="4" name="Рисунок 3">
            <a:extLst>
              <a:ext uri="{FF2B5EF4-FFF2-40B4-BE49-F238E27FC236}">
                <a16:creationId xmlns:a16="http://schemas.microsoft.com/office/drawing/2014/main" id="{4A4E87A4-82BF-B865-4034-D4BB0415F31C}"/>
              </a:ext>
            </a:extLst>
          </p:cNvPr>
          <p:cNvPicPr>
            <a:picLocks noChangeAspect="1"/>
          </p:cNvPicPr>
          <p:nvPr/>
        </p:nvPicPr>
        <p:blipFill>
          <a:blip r:embed="rId2"/>
          <a:stretch>
            <a:fillRect/>
          </a:stretch>
        </p:blipFill>
        <p:spPr>
          <a:xfrm>
            <a:off x="431641" y="1556792"/>
            <a:ext cx="8027633" cy="4515544"/>
          </a:xfrm>
          <a:prstGeom prst="rect">
            <a:avLst/>
          </a:prstGeom>
        </p:spPr>
      </p:pic>
      <p:pic>
        <p:nvPicPr>
          <p:cNvPr id="1026" name="Picture 2">
            <a:hlinkClick r:id="rId3"/>
            <a:extLst>
              <a:ext uri="{FF2B5EF4-FFF2-40B4-BE49-F238E27FC236}">
                <a16:creationId xmlns:a16="http://schemas.microsoft.com/office/drawing/2014/main" id="{42D7C3BF-09C7-C5A2-B58F-67695CE24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0296" y="2982822"/>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42299F4E-4CCB-2C39-0FB2-82DBDEDBF1AF}"/>
              </a:ext>
            </a:extLst>
          </p:cNvPr>
          <p:cNvPicPr>
            <a:picLocks noChangeAspect="1"/>
          </p:cNvPicPr>
          <p:nvPr/>
        </p:nvPicPr>
        <p:blipFill>
          <a:blip r:embed="rId5"/>
          <a:stretch>
            <a:fillRect/>
          </a:stretch>
        </p:blipFill>
        <p:spPr>
          <a:xfrm>
            <a:off x="8766314" y="2257368"/>
            <a:ext cx="1799684" cy="725454"/>
          </a:xfrm>
          <a:prstGeom prst="rect">
            <a:avLst/>
          </a:prstGeom>
        </p:spPr>
      </p:pic>
      <p:sp>
        <p:nvSpPr>
          <p:cNvPr id="9" name="TextBox 8">
            <a:extLst>
              <a:ext uri="{FF2B5EF4-FFF2-40B4-BE49-F238E27FC236}">
                <a16:creationId xmlns:a16="http://schemas.microsoft.com/office/drawing/2014/main" id="{D3DB6CDA-0379-2C2B-4BF0-6D5B22F39A0F}"/>
              </a:ext>
            </a:extLst>
          </p:cNvPr>
          <p:cNvSpPr txBox="1"/>
          <p:nvPr/>
        </p:nvSpPr>
        <p:spPr>
          <a:xfrm>
            <a:off x="1703512" y="6270037"/>
            <a:ext cx="6096000" cy="369332"/>
          </a:xfrm>
          <a:prstGeom prst="rect">
            <a:avLst/>
          </a:prstGeom>
          <a:noFill/>
        </p:spPr>
        <p:txBody>
          <a:bodyPr wrap="square">
            <a:spAutoFit/>
          </a:bodyPr>
          <a:lstStyle/>
          <a:p>
            <a:r>
              <a:rPr lang="ru-RU" b="1" dirty="0">
                <a:hlinkClick r:id="rId3"/>
              </a:rPr>
              <a:t>https://www.youtube.com/watch?v=bfs8vdsN38I</a:t>
            </a:r>
            <a:r>
              <a:rPr lang="ru-RU" b="1" dirty="0"/>
              <a:t> </a:t>
            </a:r>
          </a:p>
        </p:txBody>
      </p:sp>
    </p:spTree>
    <p:extLst>
      <p:ext uri="{BB962C8B-B14F-4D97-AF65-F5344CB8AC3E}">
        <p14:creationId xmlns:p14="http://schemas.microsoft.com/office/powerpoint/2010/main" val="1180120009"/>
      </p:ext>
    </p:extLst>
  </p:cSld>
  <p:clrMapOvr>
    <a:masterClrMapping/>
  </p:clrMapOvr>
  <p:transition>
    <p:strips dir="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1233248"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Проценка и размещение заказ у поставщиков</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Подбор и заказ запчастей</a:t>
            </a:r>
          </a:p>
        </p:txBody>
      </p:sp>
      <p:pic>
        <p:nvPicPr>
          <p:cNvPr id="5" name="Рисунок 4">
            <a:extLst>
              <a:ext uri="{FF2B5EF4-FFF2-40B4-BE49-F238E27FC236}">
                <a16:creationId xmlns:a16="http://schemas.microsoft.com/office/drawing/2014/main" id="{41838943-0FBD-466D-A37D-A132DE2B07C4}"/>
              </a:ext>
            </a:extLst>
          </p:cNvPr>
          <p:cNvPicPr>
            <a:picLocks noChangeAspect="1"/>
          </p:cNvPicPr>
          <p:nvPr/>
        </p:nvPicPr>
        <p:blipFill>
          <a:blip r:embed="rId2"/>
          <a:stretch>
            <a:fillRect/>
          </a:stretch>
        </p:blipFill>
        <p:spPr>
          <a:xfrm>
            <a:off x="191344" y="4653136"/>
            <a:ext cx="3502841" cy="2088232"/>
          </a:xfrm>
          <a:prstGeom prst="rect">
            <a:avLst/>
          </a:prstGeom>
        </p:spPr>
      </p:pic>
      <p:pic>
        <p:nvPicPr>
          <p:cNvPr id="8" name="Рисунок 7">
            <a:extLst>
              <a:ext uri="{FF2B5EF4-FFF2-40B4-BE49-F238E27FC236}">
                <a16:creationId xmlns:a16="http://schemas.microsoft.com/office/drawing/2014/main" id="{55DBC074-C2EC-41A1-9797-15915DF784AE}"/>
              </a:ext>
            </a:extLst>
          </p:cNvPr>
          <p:cNvPicPr>
            <a:picLocks noChangeAspect="1"/>
          </p:cNvPicPr>
          <p:nvPr/>
        </p:nvPicPr>
        <p:blipFill>
          <a:blip r:embed="rId3"/>
          <a:stretch>
            <a:fillRect/>
          </a:stretch>
        </p:blipFill>
        <p:spPr>
          <a:xfrm>
            <a:off x="407368" y="1508562"/>
            <a:ext cx="4216749" cy="1990899"/>
          </a:xfrm>
          <a:prstGeom prst="rect">
            <a:avLst/>
          </a:prstGeom>
        </p:spPr>
      </p:pic>
      <p:pic>
        <p:nvPicPr>
          <p:cNvPr id="10" name="Рисунок 9">
            <a:extLst>
              <a:ext uri="{FF2B5EF4-FFF2-40B4-BE49-F238E27FC236}">
                <a16:creationId xmlns:a16="http://schemas.microsoft.com/office/drawing/2014/main" id="{BC7FF1B5-3EEE-4497-88D4-31D11D577B2F}"/>
              </a:ext>
            </a:extLst>
          </p:cNvPr>
          <p:cNvPicPr>
            <a:picLocks noChangeAspect="1"/>
          </p:cNvPicPr>
          <p:nvPr/>
        </p:nvPicPr>
        <p:blipFill>
          <a:blip r:embed="rId4"/>
          <a:stretch>
            <a:fillRect/>
          </a:stretch>
        </p:blipFill>
        <p:spPr>
          <a:xfrm>
            <a:off x="1874940" y="3429000"/>
            <a:ext cx="4149052" cy="1526654"/>
          </a:xfrm>
          <a:prstGeom prst="rect">
            <a:avLst/>
          </a:prstGeom>
        </p:spPr>
      </p:pic>
      <p:pic>
        <p:nvPicPr>
          <p:cNvPr id="12" name="Рисунок 11">
            <a:extLst>
              <a:ext uri="{FF2B5EF4-FFF2-40B4-BE49-F238E27FC236}">
                <a16:creationId xmlns:a16="http://schemas.microsoft.com/office/drawing/2014/main" id="{458271E7-0602-4151-9D5D-C6651A59F830}"/>
              </a:ext>
            </a:extLst>
          </p:cNvPr>
          <p:cNvPicPr>
            <a:picLocks noChangeAspect="1"/>
          </p:cNvPicPr>
          <p:nvPr/>
        </p:nvPicPr>
        <p:blipFill>
          <a:blip r:embed="rId5"/>
          <a:stretch>
            <a:fillRect/>
          </a:stretch>
        </p:blipFill>
        <p:spPr>
          <a:xfrm>
            <a:off x="4223792" y="5063950"/>
            <a:ext cx="2684525" cy="1559194"/>
          </a:xfrm>
          <a:prstGeom prst="rect">
            <a:avLst/>
          </a:prstGeom>
        </p:spPr>
      </p:pic>
      <p:sp>
        <p:nvSpPr>
          <p:cNvPr id="16" name="Заголовок 6">
            <a:extLst>
              <a:ext uri="{FF2B5EF4-FFF2-40B4-BE49-F238E27FC236}">
                <a16:creationId xmlns:a16="http://schemas.microsoft.com/office/drawing/2014/main" id="{35948D75-4C8F-4158-9377-DC1EA2ED5255}"/>
              </a:ext>
            </a:extLst>
          </p:cNvPr>
          <p:cNvSpPr txBox="1">
            <a:spLocks/>
          </p:cNvSpPr>
          <p:nvPr/>
        </p:nvSpPr>
        <p:spPr bwMode="auto">
          <a:xfrm>
            <a:off x="7392144" y="1439598"/>
            <a:ext cx="4536504" cy="314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1. Проценка через стандартные формы </a:t>
            </a:r>
            <a:r>
              <a:rPr lang="en-US" b="0" dirty="0">
                <a:solidFill>
                  <a:srgbClr val="002060"/>
                </a:solidFill>
                <a:latin typeface="Franklin Gothic Demi Cond" panose="020B0706030402020204" pitchFamily="34" charset="0"/>
              </a:rPr>
              <a:t>QWEP </a:t>
            </a:r>
            <a:r>
              <a:rPr lang="ru-RU" b="0" dirty="0">
                <a:solidFill>
                  <a:srgbClr val="002060"/>
                </a:solidFill>
                <a:latin typeface="Franklin Gothic Demi Cond" panose="020B0706030402020204" pitchFamily="34" charset="0"/>
              </a:rPr>
              <a:t>и Веб-прайс</a:t>
            </a:r>
          </a:p>
          <a:p>
            <a:pPr algn="l"/>
            <a:r>
              <a:rPr lang="ru-RU" b="0" dirty="0">
                <a:solidFill>
                  <a:srgbClr val="002060"/>
                </a:solidFill>
                <a:latin typeface="Franklin Gothic Demi Cond" panose="020B0706030402020204" pitchFamily="34" charset="0"/>
              </a:rPr>
              <a:t>2. Использование </a:t>
            </a:r>
            <a:r>
              <a:rPr lang="en-US" b="0" dirty="0">
                <a:solidFill>
                  <a:srgbClr val="002060"/>
                </a:solidFill>
                <a:latin typeface="Franklin Gothic Demi Cond" panose="020B0706030402020204" pitchFamily="34" charset="0"/>
              </a:rPr>
              <a:t>API</a:t>
            </a:r>
            <a:r>
              <a:rPr lang="ru-RU" b="0" dirty="0">
                <a:solidFill>
                  <a:srgbClr val="002060"/>
                </a:solidFill>
                <a:latin typeface="Franklin Gothic Demi Cond" panose="020B0706030402020204" pitchFamily="34" charset="0"/>
              </a:rPr>
              <a:t> </a:t>
            </a:r>
            <a:r>
              <a:rPr lang="en-US" b="0" dirty="0">
                <a:solidFill>
                  <a:srgbClr val="002060"/>
                </a:solidFill>
                <a:latin typeface="Franklin Gothic Demi Cond" panose="020B0706030402020204" pitchFamily="34" charset="0"/>
              </a:rPr>
              <a:t>QWEP </a:t>
            </a:r>
            <a:r>
              <a:rPr lang="ru-RU" b="0" dirty="0">
                <a:solidFill>
                  <a:srgbClr val="002060"/>
                </a:solidFill>
                <a:latin typeface="Franklin Gothic Demi Cond" panose="020B0706030402020204" pitchFamily="34" charset="0"/>
              </a:rPr>
              <a:t>и веб-прайс для работы «из документа».</a:t>
            </a:r>
          </a:p>
          <a:p>
            <a:pPr algn="l"/>
            <a:r>
              <a:rPr lang="ru-RU" b="0" dirty="0">
                <a:solidFill>
                  <a:srgbClr val="002060"/>
                </a:solidFill>
                <a:latin typeface="Franklin Gothic Demi Cond" panose="020B0706030402020204" pitchFamily="34" charset="0"/>
              </a:rPr>
              <a:t>3. Нормы времени </a:t>
            </a:r>
            <a:r>
              <a:rPr lang="en-US" b="0" dirty="0" err="1">
                <a:solidFill>
                  <a:srgbClr val="002060"/>
                </a:solidFill>
                <a:latin typeface="Franklin Gothic Demi Cond" panose="020B0706030402020204" pitchFamily="34" charset="0"/>
              </a:rPr>
              <a:t>tecRMI</a:t>
            </a:r>
            <a:r>
              <a:rPr lang="ru-RU" b="0" dirty="0">
                <a:solidFill>
                  <a:srgbClr val="002060"/>
                </a:solidFill>
                <a:latin typeface="Franklin Gothic Demi Cond" panose="020B0706030402020204" pitchFamily="34" charset="0"/>
              </a:rPr>
              <a:t> и</a:t>
            </a:r>
            <a:r>
              <a:rPr lang="en-US" b="0" dirty="0">
                <a:solidFill>
                  <a:srgbClr val="002060"/>
                </a:solidFill>
                <a:latin typeface="Franklin Gothic Demi Cond" panose="020B0706030402020204" pitchFamily="34" charset="0"/>
              </a:rPr>
              <a:t> </a:t>
            </a:r>
            <a:r>
              <a:rPr lang="en-US" b="0" dirty="0" err="1">
                <a:solidFill>
                  <a:srgbClr val="002060"/>
                </a:solidFill>
                <a:latin typeface="Franklin Gothic Demi Cond" panose="020B0706030402020204" pitchFamily="34" charset="0"/>
              </a:rPr>
              <a:t>Motordata</a:t>
            </a:r>
            <a:endParaRPr lang="ru-RU" b="0" dirty="0">
              <a:solidFill>
                <a:srgbClr val="002060"/>
              </a:solidFill>
              <a:latin typeface="Franklin Gothic Demi Cond" panose="020B0706030402020204" pitchFamily="34" charset="0"/>
            </a:endParaRPr>
          </a:p>
        </p:txBody>
      </p:sp>
    </p:spTree>
    <p:extLst>
      <p:ext uri="{BB962C8B-B14F-4D97-AF65-F5344CB8AC3E}">
        <p14:creationId xmlns:p14="http://schemas.microsoft.com/office/powerpoint/2010/main" val="1725949290"/>
      </p:ext>
    </p:extLst>
  </p:cSld>
  <p:clrMapOvr>
    <a:masterClrMapping/>
  </p:clrMapOvr>
  <p:transition>
    <p:strips dir="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7" y="506924"/>
            <a:ext cx="11750483"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200" b="0" dirty="0">
                <a:solidFill>
                  <a:srgbClr val="002060"/>
                </a:solidFill>
                <a:latin typeface="Franklin Gothic Demi Cond" panose="020B0706030402020204" pitchFamily="34" charset="0"/>
              </a:rPr>
              <a:t>Автоматизированная цепочка поставок управляемая из заказ-наряда </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Подбор и заказ запчастей</a:t>
            </a:r>
          </a:p>
        </p:txBody>
      </p:sp>
      <p:sp>
        <p:nvSpPr>
          <p:cNvPr id="16" name="Заголовок 6">
            <a:extLst>
              <a:ext uri="{FF2B5EF4-FFF2-40B4-BE49-F238E27FC236}">
                <a16:creationId xmlns:a16="http://schemas.microsoft.com/office/drawing/2014/main" id="{35948D75-4C8F-4158-9377-DC1EA2ED5255}"/>
              </a:ext>
            </a:extLst>
          </p:cNvPr>
          <p:cNvSpPr txBox="1">
            <a:spLocks/>
          </p:cNvSpPr>
          <p:nvPr/>
        </p:nvSpPr>
        <p:spPr bwMode="auto">
          <a:xfrm>
            <a:off x="407368" y="1439598"/>
            <a:ext cx="11521280" cy="314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1. Проценка и размещение заказа у поставщиков (см. выше)</a:t>
            </a:r>
          </a:p>
          <a:p>
            <a:pPr algn="l"/>
            <a:r>
              <a:rPr lang="ru-RU" b="0" dirty="0">
                <a:solidFill>
                  <a:srgbClr val="002060"/>
                </a:solidFill>
                <a:latin typeface="Franklin Gothic Demi Cond" panose="020B0706030402020204" pitchFamily="34" charset="0"/>
              </a:rPr>
              <a:t>2. Статусы запчастей</a:t>
            </a:r>
          </a:p>
          <a:p>
            <a:pPr algn="l"/>
            <a:r>
              <a:rPr lang="ru-RU" b="0" dirty="0">
                <a:solidFill>
                  <a:srgbClr val="002060"/>
                </a:solidFill>
                <a:latin typeface="Franklin Gothic Demi Cond" panose="020B0706030402020204" pitchFamily="34" charset="0"/>
              </a:rPr>
              <a:t>3. Поступление</a:t>
            </a:r>
          </a:p>
        </p:txBody>
      </p:sp>
      <p:pic>
        <p:nvPicPr>
          <p:cNvPr id="1026" name="Picture 2">
            <a:extLst>
              <a:ext uri="{FF2B5EF4-FFF2-40B4-BE49-F238E27FC236}">
                <a16:creationId xmlns:a16="http://schemas.microsoft.com/office/drawing/2014/main" id="{E8C8D355-910F-4032-8148-AF8C4D18F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579" y="2326244"/>
            <a:ext cx="9370272" cy="15121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37774FA-445C-4878-9072-6086FC079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311" y="3789694"/>
            <a:ext cx="9906000"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49618"/>
      </p:ext>
    </p:extLst>
  </p:cSld>
  <p:clrMapOvr>
    <a:masterClrMapping/>
  </p:clrMapOvr>
  <p:transition>
    <p:strips dir="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1233248"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Удобная работа с аналогами</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Подбор и заказ запчастей</a:t>
            </a:r>
          </a:p>
        </p:txBody>
      </p:sp>
      <p:sp>
        <p:nvSpPr>
          <p:cNvPr id="16" name="Заголовок 6">
            <a:extLst>
              <a:ext uri="{FF2B5EF4-FFF2-40B4-BE49-F238E27FC236}">
                <a16:creationId xmlns:a16="http://schemas.microsoft.com/office/drawing/2014/main" id="{35948D75-4C8F-4158-9377-DC1EA2ED5255}"/>
              </a:ext>
            </a:extLst>
          </p:cNvPr>
          <p:cNvSpPr txBox="1">
            <a:spLocks/>
          </p:cNvSpPr>
          <p:nvPr/>
        </p:nvSpPr>
        <p:spPr bwMode="auto">
          <a:xfrm>
            <a:off x="407368" y="1556792"/>
            <a:ext cx="4536504"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1. Вывод аналогов в отдельной таблице, подбор из неё.</a:t>
            </a:r>
          </a:p>
          <a:p>
            <a:pPr algn="l"/>
            <a:r>
              <a:rPr lang="ru-RU" b="0" dirty="0">
                <a:solidFill>
                  <a:srgbClr val="002060"/>
                </a:solidFill>
                <a:latin typeface="Franklin Gothic Demi Cond" panose="020B0706030402020204" pitchFamily="34" charset="0"/>
              </a:rPr>
              <a:t>2. Автоматическое кроссирование по:</a:t>
            </a:r>
          </a:p>
          <a:p>
            <a:pPr algn="l"/>
            <a:r>
              <a:rPr lang="ru-RU" b="0" dirty="0">
                <a:solidFill>
                  <a:srgbClr val="002060"/>
                </a:solidFill>
                <a:latin typeface="Franklin Gothic Demi Cond" panose="020B0706030402020204" pitchFamily="34" charset="0"/>
              </a:rPr>
              <a:t> * ОЕ номеру</a:t>
            </a:r>
          </a:p>
          <a:p>
            <a:pPr algn="l"/>
            <a:r>
              <a:rPr lang="ru-RU" b="0" dirty="0">
                <a:solidFill>
                  <a:srgbClr val="002060"/>
                </a:solidFill>
                <a:latin typeface="Franklin Gothic Demi Cond" panose="020B0706030402020204" pitchFamily="34" charset="0"/>
              </a:rPr>
              <a:t> * Ручному сопоставлению </a:t>
            </a:r>
          </a:p>
          <a:p>
            <a:pPr algn="l"/>
            <a:r>
              <a:rPr lang="ru-RU" b="0" dirty="0">
                <a:solidFill>
                  <a:srgbClr val="002060"/>
                </a:solidFill>
                <a:latin typeface="Franklin Gothic Demi Cond" panose="020B0706030402020204" pitchFamily="34" charset="0"/>
              </a:rPr>
              <a:t> * Загруженным кроссам</a:t>
            </a:r>
          </a:p>
        </p:txBody>
      </p:sp>
      <p:pic>
        <p:nvPicPr>
          <p:cNvPr id="4" name="Рисунок 3">
            <a:extLst>
              <a:ext uri="{FF2B5EF4-FFF2-40B4-BE49-F238E27FC236}">
                <a16:creationId xmlns:a16="http://schemas.microsoft.com/office/drawing/2014/main" id="{DF6BD507-4FDC-4901-8C43-ACC15A2F0E0B}"/>
              </a:ext>
            </a:extLst>
          </p:cNvPr>
          <p:cNvPicPr>
            <a:picLocks noChangeAspect="1"/>
          </p:cNvPicPr>
          <p:nvPr/>
        </p:nvPicPr>
        <p:blipFill>
          <a:blip r:embed="rId2"/>
          <a:stretch>
            <a:fillRect/>
          </a:stretch>
        </p:blipFill>
        <p:spPr>
          <a:xfrm>
            <a:off x="6096000" y="1340024"/>
            <a:ext cx="5810269" cy="4834696"/>
          </a:xfrm>
          <a:prstGeom prst="rect">
            <a:avLst/>
          </a:prstGeom>
        </p:spPr>
      </p:pic>
    </p:spTree>
    <p:extLst>
      <p:ext uri="{BB962C8B-B14F-4D97-AF65-F5344CB8AC3E}">
        <p14:creationId xmlns:p14="http://schemas.microsoft.com/office/powerpoint/2010/main" val="696113314"/>
      </p:ext>
    </p:extLst>
  </p:cSld>
  <p:clrMapOvr>
    <a:masterClrMapping/>
  </p:clrMapOvr>
  <p:transition>
    <p:strips dir="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1233248"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Отбор запчастей по применяемости</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Подбор и заказ запчастей</a:t>
            </a:r>
          </a:p>
        </p:txBody>
      </p:sp>
      <p:pic>
        <p:nvPicPr>
          <p:cNvPr id="8" name="Рисунок 7">
            <a:extLst>
              <a:ext uri="{FF2B5EF4-FFF2-40B4-BE49-F238E27FC236}">
                <a16:creationId xmlns:a16="http://schemas.microsoft.com/office/drawing/2014/main" id="{12A60558-D431-445D-BD5E-12E06D16D294}"/>
              </a:ext>
            </a:extLst>
          </p:cNvPr>
          <p:cNvPicPr>
            <a:picLocks noChangeAspect="1"/>
          </p:cNvPicPr>
          <p:nvPr/>
        </p:nvPicPr>
        <p:blipFill>
          <a:blip r:embed="rId2"/>
          <a:stretch>
            <a:fillRect/>
          </a:stretch>
        </p:blipFill>
        <p:spPr>
          <a:xfrm>
            <a:off x="551384" y="1526539"/>
            <a:ext cx="9937104" cy="4140460"/>
          </a:xfrm>
          <a:prstGeom prst="rect">
            <a:avLst/>
          </a:prstGeom>
        </p:spPr>
      </p:pic>
    </p:spTree>
    <p:extLst>
      <p:ext uri="{BB962C8B-B14F-4D97-AF65-F5344CB8AC3E}">
        <p14:creationId xmlns:p14="http://schemas.microsoft.com/office/powerpoint/2010/main" val="4283861073"/>
      </p:ext>
    </p:extLst>
  </p:cSld>
  <p:clrMapOvr>
    <a:masterClrMapping/>
  </p:clrMapOvr>
  <p:transition>
    <p:strips dir="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1233248"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Сопутствующая номенклатура и спецификации</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Подбор и заказ запчастей</a:t>
            </a:r>
          </a:p>
        </p:txBody>
      </p:sp>
      <p:sp>
        <p:nvSpPr>
          <p:cNvPr id="7" name="Заголовок 6">
            <a:extLst>
              <a:ext uri="{FF2B5EF4-FFF2-40B4-BE49-F238E27FC236}">
                <a16:creationId xmlns:a16="http://schemas.microsoft.com/office/drawing/2014/main" id="{DEF145AD-6148-4AAE-B1BE-03D550BCF1C8}"/>
              </a:ext>
            </a:extLst>
          </p:cNvPr>
          <p:cNvSpPr txBox="1">
            <a:spLocks/>
          </p:cNvSpPr>
          <p:nvPr/>
        </p:nvSpPr>
        <p:spPr bwMode="auto">
          <a:xfrm>
            <a:off x="407368" y="1556792"/>
            <a:ext cx="3069262"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400" b="0" dirty="0">
                <a:solidFill>
                  <a:srgbClr val="002060"/>
                </a:solidFill>
                <a:latin typeface="Franklin Gothic Demi Cond" panose="020B0706030402020204" pitchFamily="34" charset="0"/>
              </a:rPr>
              <a:t>При добавлении позиции в документ может быть предложен выбор дополнительных товаров/работ/услуг</a:t>
            </a:r>
          </a:p>
        </p:txBody>
      </p:sp>
      <p:pic>
        <p:nvPicPr>
          <p:cNvPr id="9" name="Рисунок 8">
            <a:extLst>
              <a:ext uri="{FF2B5EF4-FFF2-40B4-BE49-F238E27FC236}">
                <a16:creationId xmlns:a16="http://schemas.microsoft.com/office/drawing/2014/main" id="{1B7DB0AC-9DB1-43C7-89C0-C6C6D6D7F391}"/>
              </a:ext>
            </a:extLst>
          </p:cNvPr>
          <p:cNvPicPr>
            <a:picLocks noChangeAspect="1"/>
          </p:cNvPicPr>
          <p:nvPr/>
        </p:nvPicPr>
        <p:blipFill>
          <a:blip r:embed="rId2"/>
          <a:stretch>
            <a:fillRect/>
          </a:stretch>
        </p:blipFill>
        <p:spPr>
          <a:xfrm>
            <a:off x="3476630" y="1716752"/>
            <a:ext cx="7948571" cy="3152408"/>
          </a:xfrm>
          <a:prstGeom prst="rect">
            <a:avLst/>
          </a:prstGeom>
        </p:spPr>
      </p:pic>
    </p:spTree>
    <p:extLst>
      <p:ext uri="{BB962C8B-B14F-4D97-AF65-F5344CB8AC3E}">
        <p14:creationId xmlns:p14="http://schemas.microsoft.com/office/powerpoint/2010/main" val="2352853491"/>
      </p:ext>
    </p:extLst>
  </p:cSld>
  <p:clrMapOvr>
    <a:masterClrMapping/>
  </p:clrMapOvr>
  <p:transition>
    <p:strips dir="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1233248"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Сопутствующая номенклатура и спецификации</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Подбор и заказ запчастей</a:t>
            </a:r>
          </a:p>
        </p:txBody>
      </p:sp>
      <p:sp>
        <p:nvSpPr>
          <p:cNvPr id="7" name="Заголовок 6">
            <a:extLst>
              <a:ext uri="{FF2B5EF4-FFF2-40B4-BE49-F238E27FC236}">
                <a16:creationId xmlns:a16="http://schemas.microsoft.com/office/drawing/2014/main" id="{DEF145AD-6148-4AAE-B1BE-03D550BCF1C8}"/>
              </a:ext>
            </a:extLst>
          </p:cNvPr>
          <p:cNvSpPr txBox="1">
            <a:spLocks/>
          </p:cNvSpPr>
          <p:nvPr/>
        </p:nvSpPr>
        <p:spPr bwMode="auto">
          <a:xfrm>
            <a:off x="407368" y="1556793"/>
            <a:ext cx="11305256"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Спецификации — это наборы товаров и услуг, которые могут быть добавлены в документ по одному клику: выбираем одну спецификацию, — в документ залетает много строк (товаров и услуг).</a:t>
            </a:r>
          </a:p>
        </p:txBody>
      </p:sp>
      <p:pic>
        <p:nvPicPr>
          <p:cNvPr id="11" name="Рисунок 10">
            <a:extLst>
              <a:ext uri="{FF2B5EF4-FFF2-40B4-BE49-F238E27FC236}">
                <a16:creationId xmlns:a16="http://schemas.microsoft.com/office/drawing/2014/main" id="{4E0DA8B3-737C-40EF-A6E4-4B87EA7AB67A}"/>
              </a:ext>
            </a:extLst>
          </p:cNvPr>
          <p:cNvPicPr>
            <a:picLocks noChangeAspect="1"/>
          </p:cNvPicPr>
          <p:nvPr/>
        </p:nvPicPr>
        <p:blipFill>
          <a:blip r:embed="rId2"/>
          <a:stretch>
            <a:fillRect/>
          </a:stretch>
        </p:blipFill>
        <p:spPr>
          <a:xfrm>
            <a:off x="407368" y="3089758"/>
            <a:ext cx="3228975" cy="1524000"/>
          </a:xfrm>
          <a:prstGeom prst="rect">
            <a:avLst/>
          </a:prstGeom>
        </p:spPr>
      </p:pic>
      <p:pic>
        <p:nvPicPr>
          <p:cNvPr id="15" name="Рисунок 14">
            <a:extLst>
              <a:ext uri="{FF2B5EF4-FFF2-40B4-BE49-F238E27FC236}">
                <a16:creationId xmlns:a16="http://schemas.microsoft.com/office/drawing/2014/main" id="{F79E5BD6-540A-4726-B56E-1F1C8DF4B33A}"/>
              </a:ext>
            </a:extLst>
          </p:cNvPr>
          <p:cNvPicPr>
            <a:picLocks noChangeAspect="1"/>
          </p:cNvPicPr>
          <p:nvPr/>
        </p:nvPicPr>
        <p:blipFill>
          <a:blip r:embed="rId3"/>
          <a:stretch>
            <a:fillRect/>
          </a:stretch>
        </p:blipFill>
        <p:spPr>
          <a:xfrm>
            <a:off x="3669406" y="3573015"/>
            <a:ext cx="3722738" cy="1805713"/>
          </a:xfrm>
          <a:prstGeom prst="rect">
            <a:avLst/>
          </a:prstGeom>
        </p:spPr>
      </p:pic>
      <p:pic>
        <p:nvPicPr>
          <p:cNvPr id="17" name="Рисунок 16">
            <a:extLst>
              <a:ext uri="{FF2B5EF4-FFF2-40B4-BE49-F238E27FC236}">
                <a16:creationId xmlns:a16="http://schemas.microsoft.com/office/drawing/2014/main" id="{1FF995F9-1597-4F44-B321-2872B05355AC}"/>
              </a:ext>
            </a:extLst>
          </p:cNvPr>
          <p:cNvPicPr>
            <a:picLocks noChangeAspect="1"/>
          </p:cNvPicPr>
          <p:nvPr/>
        </p:nvPicPr>
        <p:blipFill>
          <a:blip r:embed="rId4"/>
          <a:stretch>
            <a:fillRect/>
          </a:stretch>
        </p:blipFill>
        <p:spPr>
          <a:xfrm>
            <a:off x="7680176" y="3769343"/>
            <a:ext cx="4367066" cy="2420172"/>
          </a:xfrm>
          <a:prstGeom prst="rect">
            <a:avLst/>
          </a:prstGeom>
        </p:spPr>
      </p:pic>
    </p:spTree>
    <p:extLst>
      <p:ext uri="{BB962C8B-B14F-4D97-AF65-F5344CB8AC3E}">
        <p14:creationId xmlns:p14="http://schemas.microsoft.com/office/powerpoint/2010/main" val="3161550955"/>
      </p:ext>
    </p:extLst>
  </p:cSld>
  <p:clrMapOvr>
    <a:masterClrMapping/>
  </p:clrMapOvr>
  <p:transition>
    <p:strips dir="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1233248"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Учет неудовлетворенного спроса</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Подбор и заказ запчастей</a:t>
            </a:r>
          </a:p>
        </p:txBody>
      </p:sp>
      <p:sp>
        <p:nvSpPr>
          <p:cNvPr id="7" name="Заголовок 6">
            <a:extLst>
              <a:ext uri="{FF2B5EF4-FFF2-40B4-BE49-F238E27FC236}">
                <a16:creationId xmlns:a16="http://schemas.microsoft.com/office/drawing/2014/main" id="{DEF145AD-6148-4AAE-B1BE-03D550BCF1C8}"/>
              </a:ext>
            </a:extLst>
          </p:cNvPr>
          <p:cNvSpPr txBox="1">
            <a:spLocks/>
          </p:cNvSpPr>
          <p:nvPr/>
        </p:nvSpPr>
        <p:spPr bwMode="auto">
          <a:xfrm>
            <a:off x="6672064" y="1340468"/>
            <a:ext cx="5040560" cy="244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400" b="0" dirty="0">
                <a:solidFill>
                  <a:srgbClr val="002060"/>
                </a:solidFill>
                <a:latin typeface="Franklin Gothic Demi Cond" panose="020B0706030402020204" pitchFamily="34" charset="0"/>
              </a:rPr>
              <a:t>Возможен учет потерь в </a:t>
            </a:r>
            <a:r>
              <a:rPr lang="ru-RU" sz="2400" b="0" dirty="0" err="1">
                <a:solidFill>
                  <a:srgbClr val="002060"/>
                </a:solidFill>
                <a:latin typeface="Franklin Gothic Demi Cond" panose="020B0706030402020204" pitchFamily="34" charset="0"/>
              </a:rPr>
              <a:t>ремзоне</a:t>
            </a:r>
            <a:r>
              <a:rPr lang="ru-RU" sz="2400" b="0" dirty="0">
                <a:solidFill>
                  <a:srgbClr val="002060"/>
                </a:solidFill>
                <a:latin typeface="Franklin Gothic Demi Cond" panose="020B0706030402020204" pitchFamily="34" charset="0"/>
              </a:rPr>
              <a:t>, магазине и опте. Работает при подборе запчастей в заказ-наряд (потеря в </a:t>
            </a:r>
            <a:r>
              <a:rPr lang="ru-RU" sz="2400" b="0" dirty="0" err="1">
                <a:solidFill>
                  <a:srgbClr val="002060"/>
                </a:solidFill>
                <a:latin typeface="Franklin Gothic Demi Cond" panose="020B0706030402020204" pitchFamily="34" charset="0"/>
              </a:rPr>
              <a:t>ремзоне</a:t>
            </a:r>
            <a:r>
              <a:rPr lang="ru-RU" sz="2400" b="0" dirty="0">
                <a:solidFill>
                  <a:srgbClr val="002060"/>
                </a:solidFill>
                <a:latin typeface="Franklin Gothic Demi Cond" panose="020B0706030402020204" pitchFamily="34" charset="0"/>
              </a:rPr>
              <a:t>), заказ покупателя и накладную (потеря в магазине и опте).</a:t>
            </a:r>
          </a:p>
        </p:txBody>
      </p:sp>
      <p:pic>
        <p:nvPicPr>
          <p:cNvPr id="13318" name="Picture 6">
            <a:extLst>
              <a:ext uri="{FF2B5EF4-FFF2-40B4-BE49-F238E27FC236}">
                <a16:creationId xmlns:a16="http://schemas.microsoft.com/office/drawing/2014/main" id="{96301F1F-A710-4F69-9E27-5C53D55A3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525" y="1729823"/>
            <a:ext cx="5657850" cy="17621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33BC59B-56AC-4EAA-AACD-CE44CC088DB0}"/>
              </a:ext>
            </a:extLst>
          </p:cNvPr>
          <p:cNvSpPr txBox="1"/>
          <p:nvPr/>
        </p:nvSpPr>
        <p:spPr>
          <a:xfrm>
            <a:off x="478294" y="4064028"/>
            <a:ext cx="10300980" cy="369332"/>
          </a:xfrm>
          <a:prstGeom prst="rect">
            <a:avLst/>
          </a:prstGeom>
          <a:noFill/>
        </p:spPr>
        <p:txBody>
          <a:bodyPr wrap="square">
            <a:spAutoFit/>
          </a:bodyPr>
          <a:lstStyle/>
          <a:p>
            <a:r>
              <a:rPr lang="ru-RU" b="1" dirty="0"/>
              <a:t>Зафиксирована потерянная продажа: "</a:t>
            </a:r>
            <a:r>
              <a:rPr lang="ru-RU" b="1" dirty="0" err="1"/>
              <a:t>Актив.экранир.антенна</a:t>
            </a:r>
            <a:r>
              <a:rPr lang="ru-RU" b="1" dirty="0"/>
              <a:t> </a:t>
            </a:r>
            <a:r>
              <a:rPr lang="ru-RU" b="1" dirty="0" err="1"/>
              <a:t>Alpine</a:t>
            </a:r>
            <a:r>
              <a:rPr lang="ru-RU" b="1" dirty="0"/>
              <a:t> </a:t>
            </a:r>
            <a:r>
              <a:rPr lang="ru-RU" b="1" dirty="0" err="1"/>
              <a:t>Kae</a:t>
            </a:r>
            <a:r>
              <a:rPr lang="ru-RU" b="1" dirty="0"/>
              <a:t> 210 </a:t>
            </a:r>
            <a:r>
              <a:rPr lang="ru-RU" b="1" dirty="0" err="1"/>
              <a:t>Dv</a:t>
            </a:r>
            <a:r>
              <a:rPr lang="ru-RU" b="1" dirty="0"/>
              <a:t>", 1 ед.</a:t>
            </a:r>
          </a:p>
        </p:txBody>
      </p:sp>
      <p:pic>
        <p:nvPicPr>
          <p:cNvPr id="13320" name="Picture 8">
            <a:extLst>
              <a:ext uri="{FF2B5EF4-FFF2-40B4-BE49-F238E27FC236}">
                <a16:creationId xmlns:a16="http://schemas.microsoft.com/office/drawing/2014/main" id="{74B5BCEB-FA1D-4961-9CC1-457989624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94" y="4865176"/>
            <a:ext cx="9620250"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050789"/>
      </p:ext>
    </p:extLst>
  </p:cSld>
  <p:clrMapOvr>
    <a:masterClrMapping/>
  </p:clrMapOvr>
  <p:transition>
    <p:strips dir="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1127447" y="785664"/>
            <a:ext cx="9937106" cy="52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marL="571500" indent="-571500" algn="l">
              <a:buFont typeface="Arial" panose="020B0604020202020204" pitchFamily="34" charset="0"/>
              <a:buChar char="•"/>
            </a:pPr>
            <a:r>
              <a:rPr lang="ru-RU" sz="4000" b="0" dirty="0">
                <a:solidFill>
                  <a:srgbClr val="002060"/>
                </a:solidFill>
                <a:latin typeface="Franklin Gothic Demi Cond" panose="020B0706030402020204" pitchFamily="34" charset="0"/>
              </a:rPr>
              <a:t>Платформа — 1С:Предприятие 8.3</a:t>
            </a:r>
          </a:p>
          <a:p>
            <a:pPr marL="571500" indent="-571500" algn="l">
              <a:buFont typeface="Arial" panose="020B0604020202020204" pitchFamily="34" charset="0"/>
              <a:buChar char="•"/>
            </a:pPr>
            <a:r>
              <a:rPr lang="ru-RU" sz="4000" b="0" dirty="0">
                <a:solidFill>
                  <a:srgbClr val="002060"/>
                </a:solidFill>
                <a:latin typeface="Franklin Gothic Demi Cond" panose="020B0706030402020204" pitchFamily="34" charset="0"/>
              </a:rPr>
              <a:t>Продукт написан </a:t>
            </a:r>
            <a:r>
              <a:rPr lang="ru-RU" sz="4000" b="0" dirty="0">
                <a:solidFill>
                  <a:srgbClr val="FF0000"/>
                </a:solidFill>
                <a:latin typeface="Franklin Gothic Demi Cond" panose="020B0706030402020204" pitchFamily="34" charset="0"/>
              </a:rPr>
              <a:t>с нуля</a:t>
            </a:r>
            <a:r>
              <a:rPr lang="ru-RU" sz="4000" b="0" dirty="0">
                <a:solidFill>
                  <a:srgbClr val="002060"/>
                </a:solidFill>
                <a:latin typeface="Franklin Gothic Demi Cond" panose="020B0706030402020204" pitchFamily="34" charset="0"/>
              </a:rPr>
              <a:t>, — </a:t>
            </a:r>
            <a:r>
              <a:rPr lang="ru-RU" sz="4000" dirty="0">
                <a:solidFill>
                  <a:srgbClr val="002060"/>
                </a:solidFill>
                <a:latin typeface="Franklin Gothic Demi Cond" panose="020B0706030402020204" pitchFamily="34" charset="0"/>
              </a:rPr>
              <a:t>НЕ</a:t>
            </a:r>
            <a:r>
              <a:rPr lang="ru-RU" sz="4000" b="0" dirty="0">
                <a:solidFill>
                  <a:srgbClr val="002060"/>
                </a:solidFill>
                <a:latin typeface="Franklin Gothic Demi Cond" panose="020B0706030402020204" pitchFamily="34" charset="0"/>
              </a:rPr>
              <a:t> является развитием типовых конфигураций 1С (Управление Торговлей и т.п.)</a:t>
            </a:r>
            <a:r>
              <a:rPr lang="en-US" sz="4000" b="0" dirty="0">
                <a:solidFill>
                  <a:srgbClr val="002060"/>
                </a:solidFill>
                <a:latin typeface="Franklin Gothic Demi Cond" panose="020B0706030402020204" pitchFamily="34" charset="0"/>
              </a:rPr>
              <a:t> </a:t>
            </a:r>
            <a:r>
              <a:rPr lang="ru-RU" sz="4000" b="0" dirty="0">
                <a:solidFill>
                  <a:srgbClr val="002060"/>
                </a:solidFill>
                <a:latin typeface="Franklin Gothic Demi Cond" panose="020B0706030402020204" pitchFamily="34" charset="0"/>
              </a:rPr>
              <a:t>и поэтому:</a:t>
            </a:r>
          </a:p>
          <a:p>
            <a:pPr marL="571500" indent="-571500" algn="l">
              <a:buFont typeface="Arial" panose="020B0604020202020204" pitchFamily="34" charset="0"/>
              <a:buChar char="•"/>
            </a:pPr>
            <a:r>
              <a:rPr lang="ru-RU" sz="4000" b="0" dirty="0">
                <a:solidFill>
                  <a:srgbClr val="002060"/>
                </a:solidFill>
                <a:latin typeface="Franklin Gothic Demi Cond" panose="020B0706030402020204" pitchFamily="34" charset="0"/>
              </a:rPr>
              <a:t>Компактный (</a:t>
            </a:r>
            <a:r>
              <a:rPr lang="ru-RU" sz="4000" b="0" dirty="0">
                <a:solidFill>
                  <a:srgbClr val="FF0000"/>
                </a:solidFill>
                <a:latin typeface="Franklin Gothic Demi Cond" panose="020B0706030402020204" pitchFamily="34" charset="0"/>
              </a:rPr>
              <a:t>удобно ориентироваться</a:t>
            </a:r>
            <a:r>
              <a:rPr lang="ru-RU" sz="4000" b="0" dirty="0">
                <a:solidFill>
                  <a:srgbClr val="002060"/>
                </a:solidFill>
                <a:latin typeface="Franklin Gothic Demi Cond" panose="020B0706030402020204" pitchFamily="34" charset="0"/>
              </a:rPr>
              <a:t>), быстрый (загрузка за </a:t>
            </a:r>
            <a:r>
              <a:rPr lang="ru-RU" sz="4000" b="0" dirty="0">
                <a:solidFill>
                  <a:srgbClr val="FF0000"/>
                </a:solidFill>
                <a:latin typeface="Franklin Gothic Demi Cond" panose="020B0706030402020204" pitchFamily="34" charset="0"/>
              </a:rPr>
              <a:t>5 секунд</a:t>
            </a:r>
            <a:r>
              <a:rPr lang="ru-RU" sz="4000" b="0" dirty="0">
                <a:solidFill>
                  <a:srgbClr val="002060"/>
                </a:solidFill>
                <a:latin typeface="Franklin Gothic Demi Cond" panose="020B0706030402020204" pitchFamily="34" charset="0"/>
              </a:rPr>
              <a:t>),  с уникальным функционалом.</a:t>
            </a:r>
            <a:endParaRPr lang="ru-RU" sz="4800" b="0" dirty="0">
              <a:solidFill>
                <a:srgbClr val="002060"/>
              </a:solidFill>
              <a:latin typeface="Franklin Gothic Demi Cond" panose="020B0706030402020204" pitchFamily="34" charset="0"/>
            </a:endParaRPr>
          </a:p>
        </p:txBody>
      </p:sp>
    </p:spTree>
    <p:extLst>
      <p:ext uri="{BB962C8B-B14F-4D97-AF65-F5344CB8AC3E}">
        <p14:creationId xmlns:p14="http://schemas.microsoft.com/office/powerpoint/2010/main" val="1262056316"/>
      </p:ext>
    </p:extLst>
  </p:cSld>
  <p:clrMapOvr>
    <a:masterClrMapping/>
  </p:clrMapOvr>
  <p:transition>
    <p:strips dir="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4" name="Picture 8">
            <a:extLst>
              <a:ext uri="{FF2B5EF4-FFF2-40B4-BE49-F238E27FC236}">
                <a16:creationId xmlns:a16="http://schemas.microsoft.com/office/drawing/2014/main" id="{3B6CD8A9-4024-4CC2-93A3-BE5743498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210" y="3845077"/>
            <a:ext cx="7839075" cy="2647950"/>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1233248"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Учет отказов клиентов от заказов</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Подбор и заказ запчастей</a:t>
            </a:r>
          </a:p>
        </p:txBody>
      </p:sp>
      <p:sp>
        <p:nvSpPr>
          <p:cNvPr id="7" name="Заголовок 6">
            <a:extLst>
              <a:ext uri="{FF2B5EF4-FFF2-40B4-BE49-F238E27FC236}">
                <a16:creationId xmlns:a16="http://schemas.microsoft.com/office/drawing/2014/main" id="{DEF145AD-6148-4AAE-B1BE-03D550BCF1C8}"/>
              </a:ext>
            </a:extLst>
          </p:cNvPr>
          <p:cNvSpPr txBox="1">
            <a:spLocks/>
          </p:cNvSpPr>
          <p:nvPr/>
        </p:nvSpPr>
        <p:spPr bwMode="auto">
          <a:xfrm>
            <a:off x="434210" y="1628800"/>
            <a:ext cx="5040560" cy="111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400" b="0" dirty="0">
                <a:solidFill>
                  <a:srgbClr val="FF0000"/>
                </a:solidFill>
                <a:latin typeface="Franklin Gothic Demi Cond" panose="020B0706030402020204" pitchFamily="34" charset="0"/>
              </a:rPr>
              <a:t>Кнопка в заказе </a:t>
            </a:r>
            <a:r>
              <a:rPr lang="ru-RU" sz="2400" b="0" dirty="0">
                <a:solidFill>
                  <a:srgbClr val="002060"/>
                </a:solidFill>
                <a:latin typeface="Franklin Gothic Demi Cond" panose="020B0706030402020204" pitchFamily="34" charset="0"/>
              </a:rPr>
              <a:t>для случаев отказа клиента от заказа. Причины отказов вы пишете сами, какие хочется:</a:t>
            </a:r>
          </a:p>
        </p:txBody>
      </p:sp>
      <p:pic>
        <p:nvPicPr>
          <p:cNvPr id="24582" name="Picture 6">
            <a:extLst>
              <a:ext uri="{FF2B5EF4-FFF2-40B4-BE49-F238E27FC236}">
                <a16:creationId xmlns:a16="http://schemas.microsoft.com/office/drawing/2014/main" id="{5ADA5446-9411-44AD-94E3-6433BA3E1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200" y="1204026"/>
            <a:ext cx="3506117" cy="2777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788862"/>
      </p:ext>
    </p:extLst>
  </p:cSld>
  <p:clrMapOvr>
    <a:masterClrMapping/>
  </p:clrMapOvr>
  <p:transition>
    <p:strips dir="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p:cNvSpPr txBox="1">
            <a:spLocks/>
          </p:cNvSpPr>
          <p:nvPr/>
        </p:nvSpPr>
        <p:spPr bwMode="auto">
          <a:xfrm>
            <a:off x="1127447" y="785664"/>
            <a:ext cx="9937106" cy="52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ctr"/>
            <a:r>
              <a:rPr lang="ru-RU" sz="6600" b="0" dirty="0">
                <a:solidFill>
                  <a:srgbClr val="FF0000"/>
                </a:solidFill>
                <a:latin typeface="Franklin Gothic Heavy" panose="020B0903020102020204" pitchFamily="34" charset="0"/>
              </a:rPr>
              <a:t> Склад</a:t>
            </a:r>
            <a:endParaRPr lang="ru-RU" sz="8000" b="0" dirty="0">
              <a:solidFill>
                <a:srgbClr val="FF0000"/>
              </a:solidFill>
              <a:latin typeface="Franklin Gothic Heavy" panose="020B0903020102020204" pitchFamily="34" charset="0"/>
            </a:endParaRPr>
          </a:p>
        </p:txBody>
      </p:sp>
    </p:spTree>
    <p:extLst>
      <p:ext uri="{BB962C8B-B14F-4D97-AF65-F5344CB8AC3E}">
        <p14:creationId xmlns:p14="http://schemas.microsoft.com/office/powerpoint/2010/main" val="1510310087"/>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FF0000"/>
                </a:solidFill>
                <a:latin typeface="Franklin Gothic Demi Cond" panose="020B0706030402020204" pitchFamily="34" charset="0"/>
              </a:rPr>
              <a:t>Удивительно</a:t>
            </a:r>
            <a:r>
              <a:rPr lang="ru-RU" sz="3600" b="0" dirty="0">
                <a:solidFill>
                  <a:srgbClr val="002060"/>
                </a:solidFill>
                <a:latin typeface="Franklin Gothic Demi Cond" panose="020B0706030402020204" pitchFamily="34" charset="0"/>
              </a:rPr>
              <a:t> гибкое ценообразование</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Склад</a:t>
            </a:r>
          </a:p>
        </p:txBody>
      </p:sp>
      <p:sp>
        <p:nvSpPr>
          <p:cNvPr id="5" name="Заголовок 6">
            <a:extLst>
              <a:ext uri="{FF2B5EF4-FFF2-40B4-BE49-F238E27FC236}">
                <a16:creationId xmlns:a16="http://schemas.microsoft.com/office/drawing/2014/main" id="{DF7951C5-65E2-4445-96A2-B92846808D62}"/>
              </a:ext>
            </a:extLst>
          </p:cNvPr>
          <p:cNvSpPr txBox="1">
            <a:spLocks/>
          </p:cNvSpPr>
          <p:nvPr/>
        </p:nvSpPr>
        <p:spPr bwMode="auto">
          <a:xfrm>
            <a:off x="426285" y="1471867"/>
            <a:ext cx="5021643" cy="196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400" b="0" dirty="0">
                <a:solidFill>
                  <a:srgbClr val="002060"/>
                </a:solidFill>
                <a:latin typeface="Franklin Gothic Demi Cond" panose="020B0706030402020204" pitchFamily="34" charset="0"/>
              </a:rPr>
              <a:t>Простая арифметика: алгоритмы (формулы) расчета цен можно описать разработанным нами макроязыком + если нужно, на языке 1С. </a:t>
            </a:r>
            <a:r>
              <a:rPr lang="ru-RU" sz="2400" b="0" dirty="0">
                <a:solidFill>
                  <a:srgbClr val="FF0000"/>
                </a:solidFill>
                <a:latin typeface="Franklin Gothic Demi Cond" panose="020B0706030402020204" pitchFamily="34" charset="0"/>
              </a:rPr>
              <a:t>Любые ваши фантазии по расчету цен реализуемы. </a:t>
            </a:r>
            <a:endParaRPr lang="ru-RU" sz="2400" b="0" dirty="0">
              <a:solidFill>
                <a:srgbClr val="002060"/>
              </a:solidFill>
              <a:latin typeface="Franklin Gothic Demi Cond" panose="020B0706030402020204" pitchFamily="34" charset="0"/>
            </a:endParaRPr>
          </a:p>
        </p:txBody>
      </p:sp>
      <p:sp>
        <p:nvSpPr>
          <p:cNvPr id="9" name="Rectangle 145">
            <a:extLst>
              <a:ext uri="{FF2B5EF4-FFF2-40B4-BE49-F238E27FC236}">
                <a16:creationId xmlns:a16="http://schemas.microsoft.com/office/drawing/2014/main" id="{32113FB8-32B5-481A-A2B5-9BE8A11B75F5}"/>
              </a:ext>
            </a:extLst>
          </p:cNvPr>
          <p:cNvSpPr>
            <a:spLocks noChangeArrowheads="1"/>
          </p:cNvSpPr>
          <p:nvPr/>
        </p:nvSpPr>
        <p:spPr bwMode="auto">
          <a:xfrm>
            <a:off x="5648161" y="1606627"/>
            <a:ext cx="6146990" cy="169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400" b="1">
                <a:solidFill>
                  <a:srgbClr val="002060"/>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000" b="1">
                <a:solidFill>
                  <a:srgbClr val="002060"/>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ru-RU" altLang="ru-RU" sz="3200" b="0" dirty="0">
                <a:solidFill>
                  <a:schemeClr val="tx1"/>
                </a:solidFill>
                <a:latin typeface="Franklin Gothic Demi Cond" panose="020B0706030402020204" pitchFamily="34" charset="0"/>
                <a:cs typeface="Arial" panose="020B0604020202020204" pitchFamily="34" charset="0"/>
              </a:rPr>
              <a:t>Примеры:</a:t>
            </a:r>
          </a:p>
          <a:p>
            <a:pPr eaLnBrk="1" hangingPunct="1">
              <a:spcBef>
                <a:spcPct val="0"/>
              </a:spcBef>
              <a:buFontTx/>
              <a:buNone/>
            </a:pPr>
            <a:r>
              <a:rPr lang="ru-RU" altLang="ru-RU" b="0" dirty="0">
                <a:solidFill>
                  <a:srgbClr val="A50021"/>
                </a:solidFill>
                <a:latin typeface="Franklin Gothic Demi Cond" panose="020B0706030402020204" pitchFamily="34" charset="0"/>
                <a:cs typeface="Arial" panose="020B0604020202020204" pitchFamily="34" charset="0"/>
              </a:rPr>
              <a:t>Цена</a:t>
            </a:r>
            <a:r>
              <a:rPr lang="ru-RU" altLang="ru-RU" b="0" dirty="0">
                <a:solidFill>
                  <a:schemeClr val="tx1"/>
                </a:solidFill>
                <a:latin typeface="Franklin Gothic Demi Cond" panose="020B0706030402020204" pitchFamily="34" charset="0"/>
                <a:cs typeface="Arial" panose="020B0604020202020204" pitchFamily="34" charset="0"/>
              </a:rPr>
              <a:t>=</a:t>
            </a:r>
            <a:r>
              <a:rPr lang="ru-RU" altLang="ru-RU" b="0" dirty="0" err="1">
                <a:solidFill>
                  <a:srgbClr val="C00000"/>
                </a:solidFill>
                <a:latin typeface="Franklin Gothic Demi Cond" panose="020B0706030402020204" pitchFamily="34" charset="0"/>
                <a:cs typeface="Arial" panose="020B0604020202020204" pitchFamily="34" charset="0"/>
              </a:rPr>
              <a:t>ЗакупочнаяЦена</a:t>
            </a:r>
            <a:r>
              <a:rPr lang="ru-RU" altLang="ru-RU" b="0" dirty="0">
                <a:solidFill>
                  <a:schemeClr val="tx1"/>
                </a:solidFill>
                <a:latin typeface="Franklin Gothic Demi Cond" panose="020B0706030402020204" pitchFamily="34" charset="0"/>
                <a:cs typeface="Arial" panose="020B0604020202020204" pitchFamily="34" charset="0"/>
              </a:rPr>
              <a:t>*1.2</a:t>
            </a:r>
            <a:endParaRPr lang="en-US" altLang="ru-RU" b="0" dirty="0">
              <a:solidFill>
                <a:schemeClr val="tx1"/>
              </a:solidFill>
              <a:latin typeface="Franklin Gothic Demi Cond" panose="020B0706030402020204" pitchFamily="34" charset="0"/>
              <a:cs typeface="Arial" panose="020B0604020202020204" pitchFamily="34" charset="0"/>
            </a:endParaRPr>
          </a:p>
          <a:p>
            <a:pPr eaLnBrk="1" hangingPunct="1">
              <a:spcBef>
                <a:spcPct val="0"/>
              </a:spcBef>
              <a:buFontTx/>
              <a:buNone/>
            </a:pPr>
            <a:r>
              <a:rPr lang="ru-RU" altLang="ru-RU" b="0" dirty="0" err="1">
                <a:solidFill>
                  <a:schemeClr val="tx1"/>
                </a:solidFill>
                <a:latin typeface="Franklin Gothic Demi Cond" panose="020B0706030402020204" pitchFamily="34" charset="0"/>
                <a:cs typeface="Arial" panose="020B0604020202020204" pitchFamily="34" charset="0"/>
              </a:rPr>
              <a:t>ЦенаНаМасло</a:t>
            </a:r>
            <a:r>
              <a:rPr lang="ru-RU" altLang="ru-RU" b="0" dirty="0">
                <a:solidFill>
                  <a:schemeClr val="tx1"/>
                </a:solidFill>
                <a:latin typeface="Franklin Gothic Demi Cond" panose="020B0706030402020204" pitchFamily="34" charset="0"/>
                <a:cs typeface="Arial" panose="020B0604020202020204" pitchFamily="34" charset="0"/>
              </a:rPr>
              <a:t>=</a:t>
            </a:r>
            <a:r>
              <a:rPr lang="ru-RU" altLang="ru-RU" b="0" dirty="0">
                <a:solidFill>
                  <a:srgbClr val="C00000"/>
                </a:solidFill>
                <a:latin typeface="Franklin Gothic Demi Cond" panose="020B0706030402020204" pitchFamily="34" charset="0"/>
                <a:cs typeface="Arial" panose="020B0604020202020204" pitchFamily="34" charset="0"/>
              </a:rPr>
              <a:t>Себестоимость</a:t>
            </a:r>
            <a:r>
              <a:rPr lang="ru-RU" altLang="ru-RU" b="0" dirty="0">
                <a:solidFill>
                  <a:schemeClr val="tx1"/>
                </a:solidFill>
                <a:latin typeface="Franklin Gothic Demi Cond" panose="020B0706030402020204" pitchFamily="34" charset="0"/>
                <a:cs typeface="Arial" panose="020B0604020202020204" pitchFamily="34" charset="0"/>
              </a:rPr>
              <a:t>*1.5</a:t>
            </a:r>
          </a:p>
          <a:p>
            <a:pPr eaLnBrk="1" hangingPunct="1">
              <a:spcBef>
                <a:spcPct val="0"/>
              </a:spcBef>
              <a:buFontTx/>
              <a:buNone/>
            </a:pPr>
            <a:r>
              <a:rPr lang="ru-RU" altLang="ru-RU" b="0" dirty="0" err="1">
                <a:solidFill>
                  <a:schemeClr val="tx1"/>
                </a:solidFill>
                <a:latin typeface="Franklin Gothic Demi Cond" panose="020B0706030402020204" pitchFamily="34" charset="0"/>
                <a:cs typeface="Arial" panose="020B0604020202020204" pitchFamily="34" charset="0"/>
              </a:rPr>
              <a:t>ЦенаНаФильтры</a:t>
            </a:r>
            <a:r>
              <a:rPr lang="ru-RU" altLang="ru-RU" b="0" dirty="0">
                <a:solidFill>
                  <a:schemeClr val="tx1"/>
                </a:solidFill>
                <a:latin typeface="Franklin Gothic Demi Cond" panose="020B0706030402020204" pitchFamily="34" charset="0"/>
                <a:cs typeface="Arial" panose="020B0604020202020204" pitchFamily="34" charset="0"/>
              </a:rPr>
              <a:t>=</a:t>
            </a:r>
            <a:r>
              <a:rPr lang="ru-RU" altLang="ru-RU" b="0" dirty="0" err="1">
                <a:solidFill>
                  <a:srgbClr val="C00000"/>
                </a:solidFill>
                <a:latin typeface="Franklin Gothic Demi Cond" panose="020B0706030402020204" pitchFamily="34" charset="0"/>
                <a:cs typeface="Arial" panose="020B0604020202020204" pitchFamily="34" charset="0"/>
              </a:rPr>
              <a:t>БазоваяЦенаНаФильтры</a:t>
            </a:r>
            <a:r>
              <a:rPr lang="ru-RU" altLang="ru-RU" b="0" dirty="0">
                <a:solidFill>
                  <a:schemeClr val="tx1"/>
                </a:solidFill>
                <a:latin typeface="Franklin Gothic Demi Cond" panose="020B0706030402020204" pitchFamily="34" charset="0"/>
                <a:cs typeface="Arial" panose="020B0604020202020204" pitchFamily="34" charset="0"/>
              </a:rPr>
              <a:t>*1.05</a:t>
            </a:r>
          </a:p>
        </p:txBody>
      </p:sp>
      <p:sp>
        <p:nvSpPr>
          <p:cNvPr id="10" name="Rectangle 144">
            <a:extLst>
              <a:ext uri="{FF2B5EF4-FFF2-40B4-BE49-F238E27FC236}">
                <a16:creationId xmlns:a16="http://schemas.microsoft.com/office/drawing/2014/main" id="{933C2376-391D-45F0-A0A7-35370D0A7213}"/>
              </a:ext>
            </a:extLst>
          </p:cNvPr>
          <p:cNvSpPr>
            <a:spLocks noChangeArrowheads="1"/>
          </p:cNvSpPr>
          <p:nvPr/>
        </p:nvSpPr>
        <p:spPr bwMode="auto">
          <a:xfrm>
            <a:off x="407368" y="3564832"/>
            <a:ext cx="504056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400" b="1">
                <a:solidFill>
                  <a:srgbClr val="002060"/>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000" b="1">
                <a:solidFill>
                  <a:srgbClr val="002060"/>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ru-RU" altLang="ru-RU" sz="2800" b="0" dirty="0">
                <a:solidFill>
                  <a:schemeClr val="tx1"/>
                </a:solidFill>
                <a:latin typeface="Franklin Gothic Demi Cond" panose="020B0706030402020204" pitchFamily="34" charset="0"/>
                <a:cs typeface="Arial" panose="020B0604020202020204" pitchFamily="34" charset="0"/>
              </a:rPr>
              <a:t>Цена зависит от закупа:</a:t>
            </a:r>
          </a:p>
          <a:p>
            <a:pPr eaLnBrk="1" hangingPunct="1">
              <a:spcBef>
                <a:spcPct val="0"/>
              </a:spcBef>
              <a:buFontTx/>
              <a:buNone/>
            </a:pPr>
            <a:endParaRPr lang="ru-RU" altLang="ru-RU" sz="1100" b="0" dirty="0">
              <a:solidFill>
                <a:schemeClr val="tx1"/>
              </a:solidFill>
              <a:latin typeface="Franklin Gothic Demi Cond" panose="020B0706030402020204" pitchFamily="34" charset="0"/>
              <a:cs typeface="Arial" panose="020B0604020202020204" pitchFamily="34" charset="0"/>
            </a:endParaRPr>
          </a:p>
          <a:p>
            <a:pPr eaLnBrk="1" hangingPunct="1">
              <a:spcBef>
                <a:spcPct val="0"/>
              </a:spcBef>
              <a:buFontTx/>
              <a:buNone/>
            </a:pPr>
            <a:r>
              <a:rPr lang="ru-RU" altLang="ru-RU" b="0" dirty="0">
                <a:solidFill>
                  <a:schemeClr val="tx1"/>
                </a:solidFill>
                <a:latin typeface="Franklin Gothic Demi Cond" panose="020B0706030402020204" pitchFamily="34" charset="0"/>
                <a:cs typeface="Arial" panose="020B0604020202020204" pitchFamily="34" charset="0"/>
              </a:rPr>
              <a:t>Если</a:t>
            </a:r>
            <a:r>
              <a:rPr lang="ru-RU" altLang="ru-RU" b="0" dirty="0">
                <a:solidFill>
                  <a:srgbClr val="C00000"/>
                </a:solidFill>
                <a:latin typeface="Franklin Gothic Demi Cond" panose="020B0706030402020204" pitchFamily="34" charset="0"/>
                <a:cs typeface="Arial" panose="020B0604020202020204" pitchFamily="34" charset="0"/>
              </a:rPr>
              <a:t> </a:t>
            </a:r>
            <a:r>
              <a:rPr lang="ru-RU" altLang="ru-RU" b="0" dirty="0" err="1">
                <a:solidFill>
                  <a:srgbClr val="C00000"/>
                </a:solidFill>
                <a:latin typeface="Franklin Gothic Demi Cond" panose="020B0706030402020204" pitchFamily="34" charset="0"/>
                <a:cs typeface="Arial" panose="020B0604020202020204" pitchFamily="34" charset="0"/>
              </a:rPr>
              <a:t>ЗакупочнаяЦена</a:t>
            </a:r>
            <a:r>
              <a:rPr lang="ru-RU" altLang="ru-RU" b="0" dirty="0">
                <a:solidFill>
                  <a:srgbClr val="C00000"/>
                </a:solidFill>
                <a:latin typeface="Franklin Gothic Demi Cond" panose="020B0706030402020204" pitchFamily="34" charset="0"/>
                <a:cs typeface="Arial" panose="020B0604020202020204" pitchFamily="34" charset="0"/>
              </a:rPr>
              <a:t> </a:t>
            </a:r>
            <a:r>
              <a:rPr lang="en-US" altLang="ru-RU" b="0" dirty="0">
                <a:solidFill>
                  <a:schemeClr val="tx1"/>
                </a:solidFill>
                <a:latin typeface="Franklin Gothic Demi Cond" panose="020B0706030402020204" pitchFamily="34" charset="0"/>
                <a:cs typeface="Arial" panose="020B0604020202020204" pitchFamily="34" charset="0"/>
              </a:rPr>
              <a:t>&lt; 1000</a:t>
            </a:r>
            <a:r>
              <a:rPr lang="ru-RU" altLang="ru-RU" b="0" dirty="0">
                <a:solidFill>
                  <a:schemeClr val="tx1"/>
                </a:solidFill>
                <a:latin typeface="Franklin Gothic Demi Cond" panose="020B0706030402020204" pitchFamily="34" charset="0"/>
                <a:cs typeface="Arial" panose="020B0604020202020204" pitchFamily="34" charset="0"/>
              </a:rPr>
              <a:t> Тогда </a:t>
            </a:r>
          </a:p>
          <a:p>
            <a:pPr eaLnBrk="1" hangingPunct="1">
              <a:spcBef>
                <a:spcPct val="0"/>
              </a:spcBef>
              <a:buFontTx/>
              <a:buNone/>
            </a:pPr>
            <a:r>
              <a:rPr lang="ru-RU" altLang="ru-RU" b="0" dirty="0">
                <a:solidFill>
                  <a:srgbClr val="C00000"/>
                </a:solidFill>
                <a:latin typeface="Franklin Gothic Demi Cond" panose="020B0706030402020204" pitchFamily="34" charset="0"/>
                <a:cs typeface="Arial" panose="020B0604020202020204" pitchFamily="34" charset="0"/>
              </a:rPr>
              <a:t>     Цена = </a:t>
            </a:r>
            <a:r>
              <a:rPr lang="ru-RU" altLang="ru-RU" b="0" dirty="0" err="1">
                <a:solidFill>
                  <a:srgbClr val="C00000"/>
                </a:solidFill>
                <a:latin typeface="Franklin Gothic Demi Cond" panose="020B0706030402020204" pitchFamily="34" charset="0"/>
                <a:cs typeface="Arial" panose="020B0604020202020204" pitchFamily="34" charset="0"/>
              </a:rPr>
              <a:t>ЗакупочнаяЦена</a:t>
            </a:r>
            <a:r>
              <a:rPr lang="ru-RU" altLang="ru-RU" b="0" dirty="0">
                <a:solidFill>
                  <a:srgbClr val="C00000"/>
                </a:solidFill>
                <a:latin typeface="Franklin Gothic Demi Cond" panose="020B0706030402020204" pitchFamily="34" charset="0"/>
                <a:cs typeface="Arial" panose="020B0604020202020204" pitchFamily="34" charset="0"/>
              </a:rPr>
              <a:t> </a:t>
            </a:r>
            <a:r>
              <a:rPr lang="ru-RU" altLang="ru-RU" b="0" dirty="0">
                <a:solidFill>
                  <a:schemeClr val="tx1"/>
                </a:solidFill>
                <a:latin typeface="Franklin Gothic Demi Cond" panose="020B0706030402020204" pitchFamily="34" charset="0"/>
                <a:cs typeface="Arial" panose="020B0604020202020204" pitchFamily="34" charset="0"/>
              </a:rPr>
              <a:t>* 2</a:t>
            </a:r>
            <a:r>
              <a:rPr lang="ru-RU" altLang="ru-RU" b="0" dirty="0">
                <a:solidFill>
                  <a:srgbClr val="C00000"/>
                </a:solidFill>
                <a:latin typeface="Franklin Gothic Demi Cond" panose="020B0706030402020204" pitchFamily="34" charset="0"/>
                <a:cs typeface="Arial" panose="020B0604020202020204" pitchFamily="34" charset="0"/>
              </a:rPr>
              <a:t> </a:t>
            </a:r>
          </a:p>
          <a:p>
            <a:pPr eaLnBrk="1" hangingPunct="1">
              <a:spcBef>
                <a:spcPct val="0"/>
              </a:spcBef>
              <a:buFontTx/>
              <a:buNone/>
            </a:pPr>
            <a:r>
              <a:rPr lang="ru-RU" altLang="ru-RU" b="0" dirty="0">
                <a:solidFill>
                  <a:schemeClr val="tx1"/>
                </a:solidFill>
                <a:latin typeface="Franklin Gothic Demi Cond" panose="020B0706030402020204" pitchFamily="34" charset="0"/>
                <a:cs typeface="Arial" panose="020B0604020202020204" pitchFamily="34" charset="0"/>
              </a:rPr>
              <a:t>Иначе</a:t>
            </a:r>
            <a:r>
              <a:rPr lang="ru-RU" altLang="ru-RU" b="0" dirty="0">
                <a:solidFill>
                  <a:srgbClr val="C00000"/>
                </a:solidFill>
                <a:latin typeface="Franklin Gothic Demi Cond" panose="020B0706030402020204" pitchFamily="34" charset="0"/>
                <a:cs typeface="Arial" panose="020B0604020202020204" pitchFamily="34" charset="0"/>
              </a:rPr>
              <a:t> </a:t>
            </a:r>
          </a:p>
          <a:p>
            <a:pPr eaLnBrk="1" hangingPunct="1">
              <a:spcBef>
                <a:spcPct val="0"/>
              </a:spcBef>
              <a:buFontTx/>
              <a:buNone/>
            </a:pPr>
            <a:r>
              <a:rPr lang="ru-RU" altLang="ru-RU" b="0" dirty="0">
                <a:solidFill>
                  <a:srgbClr val="C00000"/>
                </a:solidFill>
                <a:latin typeface="Franklin Gothic Demi Cond" panose="020B0706030402020204" pitchFamily="34" charset="0"/>
                <a:cs typeface="Arial" panose="020B0604020202020204" pitchFamily="34" charset="0"/>
              </a:rPr>
              <a:t>     Цена = </a:t>
            </a:r>
            <a:r>
              <a:rPr lang="ru-RU" altLang="ru-RU" b="0" dirty="0" err="1">
                <a:solidFill>
                  <a:srgbClr val="C00000"/>
                </a:solidFill>
                <a:latin typeface="Franklin Gothic Demi Cond" panose="020B0706030402020204" pitchFamily="34" charset="0"/>
                <a:cs typeface="Arial" panose="020B0604020202020204" pitchFamily="34" charset="0"/>
              </a:rPr>
              <a:t>ЗакупочнаяЦена</a:t>
            </a:r>
            <a:r>
              <a:rPr lang="ru-RU" altLang="ru-RU" b="0" dirty="0">
                <a:solidFill>
                  <a:srgbClr val="C00000"/>
                </a:solidFill>
                <a:latin typeface="Franklin Gothic Demi Cond" panose="020B0706030402020204" pitchFamily="34" charset="0"/>
                <a:cs typeface="Arial" panose="020B0604020202020204" pitchFamily="34" charset="0"/>
              </a:rPr>
              <a:t> </a:t>
            </a:r>
            <a:r>
              <a:rPr lang="ru-RU" altLang="ru-RU" b="0" dirty="0">
                <a:solidFill>
                  <a:schemeClr val="tx1"/>
                </a:solidFill>
                <a:latin typeface="Franklin Gothic Demi Cond" panose="020B0706030402020204" pitchFamily="34" charset="0"/>
                <a:cs typeface="Arial" panose="020B0604020202020204" pitchFamily="34" charset="0"/>
              </a:rPr>
              <a:t>* 1.5</a:t>
            </a:r>
          </a:p>
          <a:p>
            <a:pPr eaLnBrk="1" hangingPunct="1">
              <a:spcBef>
                <a:spcPct val="0"/>
              </a:spcBef>
              <a:buFontTx/>
              <a:buNone/>
            </a:pPr>
            <a:r>
              <a:rPr lang="ru-RU" altLang="ru-RU" b="0" dirty="0" err="1">
                <a:solidFill>
                  <a:schemeClr val="tx1"/>
                </a:solidFill>
                <a:latin typeface="Franklin Gothic Demi Cond" panose="020B0706030402020204" pitchFamily="34" charset="0"/>
                <a:cs typeface="Arial" panose="020B0604020202020204" pitchFamily="34" charset="0"/>
              </a:rPr>
              <a:t>КонецЕсли</a:t>
            </a:r>
            <a:endParaRPr lang="ru-RU" altLang="ru-RU" b="0" dirty="0">
              <a:solidFill>
                <a:schemeClr val="tx1"/>
              </a:solidFill>
              <a:latin typeface="Franklin Gothic Demi Cond" panose="020B0706030402020204" pitchFamily="34" charset="0"/>
              <a:cs typeface="Arial" panose="020B0604020202020204" pitchFamily="34" charset="0"/>
            </a:endParaRPr>
          </a:p>
        </p:txBody>
      </p:sp>
      <p:sp>
        <p:nvSpPr>
          <p:cNvPr id="12" name="Rectangle 144">
            <a:extLst>
              <a:ext uri="{FF2B5EF4-FFF2-40B4-BE49-F238E27FC236}">
                <a16:creationId xmlns:a16="http://schemas.microsoft.com/office/drawing/2014/main" id="{C73E2E40-E25B-4B00-B661-B9332FE3C70E}"/>
              </a:ext>
            </a:extLst>
          </p:cNvPr>
          <p:cNvSpPr>
            <a:spLocks noChangeArrowheads="1"/>
          </p:cNvSpPr>
          <p:nvPr/>
        </p:nvSpPr>
        <p:spPr bwMode="auto">
          <a:xfrm>
            <a:off x="5370648" y="3564832"/>
            <a:ext cx="670201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400" b="1">
                <a:solidFill>
                  <a:srgbClr val="002060"/>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000" b="1">
                <a:solidFill>
                  <a:srgbClr val="002060"/>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ru-RU" altLang="ru-RU" sz="2800" b="0" dirty="0">
                <a:solidFill>
                  <a:schemeClr val="tx1"/>
                </a:solidFill>
                <a:latin typeface="Franklin Gothic Demi Cond" panose="020B0706030402020204" pitchFamily="34" charset="0"/>
                <a:cs typeface="Arial" panose="020B0604020202020204" pitchFamily="34" charset="0"/>
              </a:rPr>
              <a:t>Цена зависит от бренда:</a:t>
            </a:r>
          </a:p>
          <a:p>
            <a:pPr eaLnBrk="1" hangingPunct="1">
              <a:spcBef>
                <a:spcPct val="0"/>
              </a:spcBef>
              <a:buFontTx/>
              <a:buNone/>
            </a:pPr>
            <a:endParaRPr lang="ru-RU" altLang="ru-RU" sz="1200" b="0" dirty="0">
              <a:solidFill>
                <a:schemeClr val="tx1"/>
              </a:solidFill>
              <a:latin typeface="Franklin Gothic Demi Cond" panose="020B0706030402020204" pitchFamily="34" charset="0"/>
              <a:cs typeface="Arial" panose="020B0604020202020204" pitchFamily="34" charset="0"/>
            </a:endParaRPr>
          </a:p>
          <a:p>
            <a:pPr eaLnBrk="1" hangingPunct="1">
              <a:spcBef>
                <a:spcPct val="0"/>
              </a:spcBef>
              <a:buFontTx/>
              <a:buNone/>
            </a:pPr>
            <a:r>
              <a:rPr lang="ru-RU" altLang="ru-RU" sz="2000" b="0" dirty="0">
                <a:solidFill>
                  <a:schemeClr val="tx1"/>
                </a:solidFill>
                <a:latin typeface="Franklin Gothic Demi Cond" panose="020B0706030402020204" pitchFamily="34" charset="0"/>
                <a:cs typeface="Arial" panose="020B0604020202020204" pitchFamily="34" charset="0"/>
              </a:rPr>
              <a:t>Если Найти(</a:t>
            </a:r>
            <a:r>
              <a:rPr lang="ru-RU" altLang="ru-RU" sz="2000" b="0" dirty="0" err="1">
                <a:solidFill>
                  <a:schemeClr val="tx1"/>
                </a:solidFill>
                <a:latin typeface="Franklin Gothic Demi Cond" panose="020B0706030402020204" pitchFamily="34" charset="0"/>
                <a:cs typeface="Arial" panose="020B0604020202020204" pitchFamily="34" charset="0"/>
              </a:rPr>
              <a:t>нрег</a:t>
            </a:r>
            <a:r>
              <a:rPr lang="ru-RU" altLang="ru-RU" sz="2000" b="0" dirty="0">
                <a:solidFill>
                  <a:schemeClr val="tx1"/>
                </a:solidFill>
                <a:latin typeface="Franklin Gothic Demi Cond" panose="020B0706030402020204" pitchFamily="34" charset="0"/>
                <a:cs typeface="Arial" panose="020B0604020202020204" pitchFamily="34" charset="0"/>
              </a:rPr>
              <a:t>(",BMV,VOLVO,VAG,KIA,"),","+</a:t>
            </a:r>
            <a:r>
              <a:rPr lang="ru-RU" altLang="ru-RU" sz="2000" b="0" dirty="0" err="1">
                <a:solidFill>
                  <a:schemeClr val="tx1"/>
                </a:solidFill>
                <a:latin typeface="Franklin Gothic Demi Cond" panose="020B0706030402020204" pitchFamily="34" charset="0"/>
                <a:cs typeface="Arial" panose="020B0604020202020204" pitchFamily="34" charset="0"/>
              </a:rPr>
              <a:t>нрег</a:t>
            </a:r>
            <a:r>
              <a:rPr lang="ru-RU" altLang="ru-RU" sz="2000" b="0" dirty="0">
                <a:solidFill>
                  <a:schemeClr val="tx1"/>
                </a:solidFill>
                <a:latin typeface="Franklin Gothic Demi Cond" panose="020B0706030402020204" pitchFamily="34" charset="0"/>
                <a:cs typeface="Arial" panose="020B0604020202020204" pitchFamily="34" charset="0"/>
              </a:rPr>
              <a:t>(Производитель)+",")&gt;0 Тогда </a:t>
            </a:r>
            <a:r>
              <a:rPr lang="ru-RU" altLang="ru-RU" sz="2000" b="0" dirty="0">
                <a:solidFill>
                  <a:srgbClr val="00B050"/>
                </a:solidFill>
                <a:latin typeface="Franklin Gothic Demi Cond" panose="020B0706030402020204" pitchFamily="34" charset="0"/>
                <a:cs typeface="Arial" panose="020B0604020202020204" pitchFamily="34" charset="0"/>
              </a:rPr>
              <a:t>//это бренд BMV, VOLVO, VAG или KIA</a:t>
            </a:r>
          </a:p>
          <a:p>
            <a:pPr eaLnBrk="1" hangingPunct="1">
              <a:spcBef>
                <a:spcPct val="0"/>
              </a:spcBef>
              <a:buFontTx/>
              <a:buNone/>
            </a:pPr>
            <a:r>
              <a:rPr lang="ru-RU" altLang="ru-RU" sz="2000" b="0" dirty="0">
                <a:solidFill>
                  <a:schemeClr val="tx1"/>
                </a:solidFill>
                <a:latin typeface="Franklin Gothic Demi Cond" panose="020B0706030402020204" pitchFamily="34" charset="0"/>
                <a:cs typeface="Arial" panose="020B0604020202020204" pitchFamily="34" charset="0"/>
              </a:rPr>
              <a:t>   Ц=ЗЦ*1.2;</a:t>
            </a:r>
          </a:p>
          <a:p>
            <a:pPr eaLnBrk="1" hangingPunct="1">
              <a:spcBef>
                <a:spcPct val="0"/>
              </a:spcBef>
              <a:buFontTx/>
              <a:buNone/>
            </a:pPr>
            <a:r>
              <a:rPr lang="ru-RU" altLang="ru-RU" sz="2000" b="0" dirty="0">
                <a:solidFill>
                  <a:schemeClr val="tx1"/>
                </a:solidFill>
                <a:latin typeface="Franklin Gothic Demi Cond" panose="020B0706030402020204" pitchFamily="34" charset="0"/>
                <a:cs typeface="Arial" panose="020B0604020202020204" pitchFamily="34" charset="0"/>
              </a:rPr>
              <a:t>Иначе   </a:t>
            </a:r>
            <a:r>
              <a:rPr lang="ru-RU" altLang="ru-RU" sz="2000" b="0" dirty="0">
                <a:solidFill>
                  <a:srgbClr val="00B050"/>
                </a:solidFill>
                <a:latin typeface="Franklin Gothic Demi Cond" panose="020B0706030402020204" pitchFamily="34" charset="0"/>
                <a:cs typeface="Arial" panose="020B0604020202020204" pitchFamily="34" charset="0"/>
              </a:rPr>
              <a:t>//это остальные бренды</a:t>
            </a:r>
          </a:p>
          <a:p>
            <a:pPr eaLnBrk="1" hangingPunct="1">
              <a:spcBef>
                <a:spcPct val="0"/>
              </a:spcBef>
              <a:buFontTx/>
              <a:buNone/>
            </a:pPr>
            <a:r>
              <a:rPr lang="ru-RU" altLang="ru-RU" sz="2000" b="0" dirty="0">
                <a:solidFill>
                  <a:schemeClr val="tx1"/>
                </a:solidFill>
                <a:latin typeface="Franklin Gothic Demi Cond" panose="020B0706030402020204" pitchFamily="34" charset="0"/>
                <a:cs typeface="Arial" panose="020B0604020202020204" pitchFamily="34" charset="0"/>
              </a:rPr>
              <a:t>   Ц=ЗЦ*1.3;</a:t>
            </a:r>
          </a:p>
          <a:p>
            <a:pPr eaLnBrk="1" hangingPunct="1">
              <a:spcBef>
                <a:spcPct val="0"/>
              </a:spcBef>
              <a:buFontTx/>
              <a:buNone/>
            </a:pPr>
            <a:r>
              <a:rPr lang="ru-RU" altLang="ru-RU" sz="2000" b="0" dirty="0" err="1">
                <a:solidFill>
                  <a:schemeClr val="tx1"/>
                </a:solidFill>
                <a:latin typeface="Franklin Gothic Demi Cond" panose="020B0706030402020204" pitchFamily="34" charset="0"/>
                <a:cs typeface="Arial" panose="020B0604020202020204" pitchFamily="34" charset="0"/>
              </a:rPr>
              <a:t>КонецЕсли</a:t>
            </a:r>
            <a:r>
              <a:rPr lang="ru-RU" altLang="ru-RU" sz="2000" b="0" dirty="0">
                <a:solidFill>
                  <a:schemeClr val="tx1"/>
                </a:solidFill>
                <a:latin typeface="Franklin Gothic Demi Cond" panose="020B0706030402020204" pitchFamily="34" charset="0"/>
                <a:cs typeface="Arial" panose="020B0604020202020204" pitchFamily="34" charset="0"/>
              </a:rPr>
              <a:t>;</a:t>
            </a:r>
          </a:p>
        </p:txBody>
      </p:sp>
    </p:spTree>
    <p:extLst>
      <p:ext uri="{BB962C8B-B14F-4D97-AF65-F5344CB8AC3E}">
        <p14:creationId xmlns:p14="http://schemas.microsoft.com/office/powerpoint/2010/main" val="2750951672"/>
      </p:ext>
    </p:extLst>
  </p:cSld>
  <p:clrMapOvr>
    <a:masterClrMapping/>
  </p:clrMapOvr>
  <p:transition>
    <p:strips dir="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Ячейки хранения</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Склад</a:t>
            </a:r>
          </a:p>
        </p:txBody>
      </p:sp>
      <p:sp>
        <p:nvSpPr>
          <p:cNvPr id="5" name="Заголовок 6">
            <a:extLst>
              <a:ext uri="{FF2B5EF4-FFF2-40B4-BE49-F238E27FC236}">
                <a16:creationId xmlns:a16="http://schemas.microsoft.com/office/drawing/2014/main" id="{DF7951C5-65E2-4445-96A2-B92846808D62}"/>
              </a:ext>
            </a:extLst>
          </p:cNvPr>
          <p:cNvSpPr txBox="1">
            <a:spLocks/>
          </p:cNvSpPr>
          <p:nvPr/>
        </p:nvSpPr>
        <p:spPr bwMode="auto">
          <a:xfrm>
            <a:off x="7445235" y="1467134"/>
            <a:ext cx="4320480" cy="318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marL="342900" indent="-342900" algn="l">
              <a:buFont typeface="Arial" panose="020B0604020202020204" pitchFamily="34" charset="0"/>
              <a:buChar char="•"/>
            </a:pPr>
            <a:r>
              <a:rPr lang="ru-RU" sz="2400" b="0" dirty="0">
                <a:solidFill>
                  <a:srgbClr val="002060"/>
                </a:solidFill>
                <a:latin typeface="Franklin Gothic Demi Cond" panose="020B0706030402020204" pitchFamily="34" charset="0"/>
              </a:rPr>
              <a:t>Любая иерархия ячеек</a:t>
            </a:r>
          </a:p>
          <a:p>
            <a:pPr marL="342900" indent="-342900" algn="l">
              <a:buFont typeface="Arial" panose="020B0604020202020204" pitchFamily="34" charset="0"/>
              <a:buChar char="•"/>
            </a:pPr>
            <a:r>
              <a:rPr lang="ru-RU" sz="2400" b="0" dirty="0">
                <a:solidFill>
                  <a:srgbClr val="002060"/>
                </a:solidFill>
                <a:latin typeface="Franklin Gothic Demi Cond" panose="020B0706030402020204" pitchFamily="34" charset="0"/>
              </a:rPr>
              <a:t>Для каждого товара ячейки указываются </a:t>
            </a:r>
            <a:r>
              <a:rPr lang="ru-RU" sz="2400" b="0" dirty="0" err="1">
                <a:solidFill>
                  <a:srgbClr val="002060"/>
                </a:solidFill>
                <a:latin typeface="Franklin Gothic Demi Cond" panose="020B0706030402020204" pitchFamily="34" charset="0"/>
              </a:rPr>
              <a:t>справочно</a:t>
            </a:r>
            <a:r>
              <a:rPr lang="ru-RU" sz="2400" b="0" dirty="0">
                <a:solidFill>
                  <a:srgbClr val="002060"/>
                </a:solidFill>
                <a:latin typeface="Franklin Gothic Demi Cond" panose="020B0706030402020204" pitchFamily="34" charset="0"/>
              </a:rPr>
              <a:t>: не нужно их указывать при каждом «чихе» — перемещении, продаже, приходе товара.</a:t>
            </a:r>
          </a:p>
          <a:p>
            <a:pPr marL="342900" indent="-342900" algn="l">
              <a:buFont typeface="Arial" panose="020B0604020202020204" pitchFamily="34" charset="0"/>
              <a:buChar char="•"/>
            </a:pPr>
            <a:r>
              <a:rPr lang="ru-RU" sz="2400" b="0" dirty="0">
                <a:solidFill>
                  <a:srgbClr val="002060"/>
                </a:solidFill>
                <a:latin typeface="Franklin Gothic Demi Cond" panose="020B0706030402020204" pitchFamily="34" charset="0"/>
              </a:rPr>
              <a:t>Множество мест где они используются.</a:t>
            </a:r>
          </a:p>
        </p:txBody>
      </p:sp>
      <p:pic>
        <p:nvPicPr>
          <p:cNvPr id="23554" name="Picture 2">
            <a:extLst>
              <a:ext uri="{FF2B5EF4-FFF2-40B4-BE49-F238E27FC236}">
                <a16:creationId xmlns:a16="http://schemas.microsoft.com/office/drawing/2014/main" id="{EAC38B87-4BC2-40AD-B06D-CED73D2DE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9" y="1467135"/>
            <a:ext cx="6408712" cy="154693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a:extLst>
              <a:ext uri="{FF2B5EF4-FFF2-40B4-BE49-F238E27FC236}">
                <a16:creationId xmlns:a16="http://schemas.microsoft.com/office/drawing/2014/main" id="{041E6060-D38B-4ADF-82FF-94B50A957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67" y="3088229"/>
            <a:ext cx="5741723" cy="213907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a:extLst>
              <a:ext uri="{FF2B5EF4-FFF2-40B4-BE49-F238E27FC236}">
                <a16:creationId xmlns:a16="http://schemas.microsoft.com/office/drawing/2014/main" id="{58DF617D-4C14-4F8F-9E7D-A51556380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8048" y="4716371"/>
            <a:ext cx="46291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195792"/>
      </p:ext>
    </p:extLst>
  </p:cSld>
  <p:clrMapOvr>
    <a:masterClrMapping/>
  </p:clrMapOvr>
  <p:transition>
    <p:strips dir="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Гибкие варианты пополнения склада</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Склад</a:t>
            </a:r>
          </a:p>
        </p:txBody>
      </p:sp>
      <p:sp>
        <p:nvSpPr>
          <p:cNvPr id="5" name="Заголовок 6">
            <a:extLst>
              <a:ext uri="{FF2B5EF4-FFF2-40B4-BE49-F238E27FC236}">
                <a16:creationId xmlns:a16="http://schemas.microsoft.com/office/drawing/2014/main" id="{DF7951C5-65E2-4445-96A2-B92846808D62}"/>
              </a:ext>
            </a:extLst>
          </p:cNvPr>
          <p:cNvSpPr txBox="1">
            <a:spLocks/>
          </p:cNvSpPr>
          <p:nvPr/>
        </p:nvSpPr>
        <p:spPr bwMode="auto">
          <a:xfrm>
            <a:off x="407368" y="1333939"/>
            <a:ext cx="11214331" cy="10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400" b="0" dirty="0">
                <a:solidFill>
                  <a:srgbClr val="002060"/>
                </a:solidFill>
                <a:latin typeface="Franklin Gothic Demi Cond" panose="020B0706030402020204" pitchFamily="34" charset="0"/>
              </a:rPr>
              <a:t>Стандартные варианты + возможности описать формулу заказа индивидуально своей процедурой заполнения документа по вашим принципам:</a:t>
            </a:r>
          </a:p>
        </p:txBody>
      </p:sp>
      <p:pic>
        <p:nvPicPr>
          <p:cNvPr id="4" name="Рисунок 3">
            <a:extLst>
              <a:ext uri="{FF2B5EF4-FFF2-40B4-BE49-F238E27FC236}">
                <a16:creationId xmlns:a16="http://schemas.microsoft.com/office/drawing/2014/main" id="{D3656C6E-A310-406F-9EB2-155213ED555D}"/>
              </a:ext>
            </a:extLst>
          </p:cNvPr>
          <p:cNvPicPr>
            <a:picLocks noChangeAspect="1"/>
          </p:cNvPicPr>
          <p:nvPr/>
        </p:nvPicPr>
        <p:blipFill>
          <a:blip r:embed="rId2"/>
          <a:stretch>
            <a:fillRect/>
          </a:stretch>
        </p:blipFill>
        <p:spPr>
          <a:xfrm>
            <a:off x="407368" y="2368993"/>
            <a:ext cx="4752381" cy="3276190"/>
          </a:xfrm>
          <a:prstGeom prst="rect">
            <a:avLst/>
          </a:prstGeom>
        </p:spPr>
      </p:pic>
      <p:pic>
        <p:nvPicPr>
          <p:cNvPr id="8" name="Рисунок 7">
            <a:extLst>
              <a:ext uri="{FF2B5EF4-FFF2-40B4-BE49-F238E27FC236}">
                <a16:creationId xmlns:a16="http://schemas.microsoft.com/office/drawing/2014/main" id="{F297D745-3AFA-4B01-8FBD-21E28E7C67C3}"/>
              </a:ext>
            </a:extLst>
          </p:cNvPr>
          <p:cNvPicPr>
            <a:picLocks noChangeAspect="1"/>
          </p:cNvPicPr>
          <p:nvPr/>
        </p:nvPicPr>
        <p:blipFill>
          <a:blip r:embed="rId3"/>
          <a:stretch>
            <a:fillRect/>
          </a:stretch>
        </p:blipFill>
        <p:spPr>
          <a:xfrm>
            <a:off x="5303912" y="2368994"/>
            <a:ext cx="6743331" cy="3272800"/>
          </a:xfrm>
          <a:prstGeom prst="rect">
            <a:avLst/>
          </a:prstGeom>
        </p:spPr>
      </p:pic>
    </p:spTree>
    <p:extLst>
      <p:ext uri="{BB962C8B-B14F-4D97-AF65-F5344CB8AC3E}">
        <p14:creationId xmlns:p14="http://schemas.microsoft.com/office/powerpoint/2010/main" val="470047787"/>
      </p:ext>
    </p:extLst>
  </p:cSld>
  <p:clrMapOvr>
    <a:masterClrMapping/>
  </p:clrMapOvr>
  <p:transition>
    <p:strips dir="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Учет затрат на покупку товаров</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Склад</a:t>
            </a:r>
          </a:p>
        </p:txBody>
      </p:sp>
      <p:sp>
        <p:nvSpPr>
          <p:cNvPr id="5" name="Заголовок 6">
            <a:extLst>
              <a:ext uri="{FF2B5EF4-FFF2-40B4-BE49-F238E27FC236}">
                <a16:creationId xmlns:a16="http://schemas.microsoft.com/office/drawing/2014/main" id="{DF7951C5-65E2-4445-96A2-B92846808D62}"/>
              </a:ext>
            </a:extLst>
          </p:cNvPr>
          <p:cNvSpPr txBox="1">
            <a:spLocks/>
          </p:cNvSpPr>
          <p:nvPr/>
        </p:nvSpPr>
        <p:spPr bwMode="auto">
          <a:xfrm>
            <a:off x="407368" y="1333939"/>
            <a:ext cx="11214331" cy="10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400" b="0" dirty="0">
                <a:solidFill>
                  <a:srgbClr val="002060"/>
                </a:solidFill>
                <a:latin typeface="Franklin Gothic Demi Cond" panose="020B0706030402020204" pitchFamily="34" charset="0"/>
              </a:rPr>
              <a:t>Сумма затрат (1) на покупку товаров (доставка, акциз, таможенные расходы) может быть распределена на товары в приходных накладных (на закладке «Покупки» (2)) пропорционально количеству, весу или сумме (3) товаров в накладных.</a:t>
            </a:r>
          </a:p>
        </p:txBody>
      </p:sp>
      <p:sp>
        <p:nvSpPr>
          <p:cNvPr id="8" name="Заголовок 6">
            <a:extLst>
              <a:ext uri="{FF2B5EF4-FFF2-40B4-BE49-F238E27FC236}">
                <a16:creationId xmlns:a16="http://schemas.microsoft.com/office/drawing/2014/main" id="{00DFB311-2A6A-4483-8A86-CE15CEE4C5FB}"/>
              </a:ext>
            </a:extLst>
          </p:cNvPr>
          <p:cNvSpPr txBox="1">
            <a:spLocks/>
          </p:cNvSpPr>
          <p:nvPr/>
        </p:nvSpPr>
        <p:spPr bwMode="auto">
          <a:xfrm>
            <a:off x="407368" y="5586588"/>
            <a:ext cx="11214331" cy="10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FF0000"/>
                </a:solidFill>
                <a:latin typeface="Franklin Gothic Demi Cond" panose="020B0706030402020204" pitchFamily="34" charset="0"/>
              </a:rPr>
              <a:t>В итоге, вы получаете более точную прибыль по товарам.</a:t>
            </a:r>
          </a:p>
        </p:txBody>
      </p:sp>
      <p:pic>
        <p:nvPicPr>
          <p:cNvPr id="9" name="Picture 2" descr="C:\Users\solovjev\AppData\Local\Temp\SNAGHTML24dc5710.PNG">
            <a:extLst>
              <a:ext uri="{FF2B5EF4-FFF2-40B4-BE49-F238E27FC236}">
                <a16:creationId xmlns:a16="http://schemas.microsoft.com/office/drawing/2014/main" id="{204982C9-228D-4B96-B9CA-B2E923406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113" y="2780928"/>
            <a:ext cx="78486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940309"/>
      </p:ext>
    </p:extLst>
  </p:cSld>
  <p:clrMapOvr>
    <a:masterClrMapping/>
  </p:clrMapOvr>
  <p:transition>
    <p:strips dir="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Управление неликвидами</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Склад</a:t>
            </a:r>
          </a:p>
        </p:txBody>
      </p:sp>
      <p:sp>
        <p:nvSpPr>
          <p:cNvPr id="5" name="Заголовок 6">
            <a:extLst>
              <a:ext uri="{FF2B5EF4-FFF2-40B4-BE49-F238E27FC236}">
                <a16:creationId xmlns:a16="http://schemas.microsoft.com/office/drawing/2014/main" id="{DF7951C5-65E2-4445-96A2-B92846808D62}"/>
              </a:ext>
            </a:extLst>
          </p:cNvPr>
          <p:cNvSpPr txBox="1">
            <a:spLocks/>
          </p:cNvSpPr>
          <p:nvPr/>
        </p:nvSpPr>
        <p:spPr bwMode="auto">
          <a:xfrm>
            <a:off x="479376" y="5181028"/>
            <a:ext cx="11521280" cy="10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400" b="0" dirty="0">
                <a:solidFill>
                  <a:srgbClr val="002060"/>
                </a:solidFill>
                <a:latin typeface="Franklin Gothic Demi Cond" panose="020B0706030402020204" pitchFamily="34" charset="0"/>
              </a:rPr>
              <a:t>Специальный механизм для отбора товаров которые долго лежат на складе. Все товары можно пометить. Они будут </a:t>
            </a:r>
            <a:r>
              <a:rPr lang="ru-RU" sz="2400" b="0" dirty="0">
                <a:solidFill>
                  <a:srgbClr val="FF0000"/>
                </a:solidFill>
                <a:latin typeface="Franklin Gothic Demi Cond" panose="020B0706030402020204" pitchFamily="34" charset="0"/>
              </a:rPr>
              <a:t>выделены цветом в справочнике при подборе (см. след. слайд)</a:t>
            </a:r>
            <a:endParaRPr lang="ru-RU" sz="2400" b="0" dirty="0">
              <a:solidFill>
                <a:srgbClr val="002060"/>
              </a:solidFill>
              <a:latin typeface="Franklin Gothic Demi Cond" panose="020B0706030402020204" pitchFamily="34" charset="0"/>
            </a:endParaRPr>
          </a:p>
        </p:txBody>
      </p:sp>
      <p:pic>
        <p:nvPicPr>
          <p:cNvPr id="9" name="Picture 2" descr="C:\Users\solovjev\AppData\Local\Temp\SNAGHTML1f44aeda.PNG">
            <a:extLst>
              <a:ext uri="{FF2B5EF4-FFF2-40B4-BE49-F238E27FC236}">
                <a16:creationId xmlns:a16="http://schemas.microsoft.com/office/drawing/2014/main" id="{A9007249-AEA8-4AE0-AE67-593A18964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87" y="1605521"/>
            <a:ext cx="8858250"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713971"/>
      </p:ext>
    </p:extLst>
  </p:cSld>
  <p:clrMapOvr>
    <a:masterClrMapping/>
  </p:clrMapOvr>
  <p:transition>
    <p:strips dir="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Управление неликвидами</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Склад</a:t>
            </a:r>
          </a:p>
        </p:txBody>
      </p:sp>
      <p:sp>
        <p:nvSpPr>
          <p:cNvPr id="5" name="Заголовок 6">
            <a:extLst>
              <a:ext uri="{FF2B5EF4-FFF2-40B4-BE49-F238E27FC236}">
                <a16:creationId xmlns:a16="http://schemas.microsoft.com/office/drawing/2014/main" id="{DF7951C5-65E2-4445-96A2-B92846808D62}"/>
              </a:ext>
            </a:extLst>
          </p:cNvPr>
          <p:cNvSpPr txBox="1">
            <a:spLocks/>
          </p:cNvSpPr>
          <p:nvPr/>
        </p:nvSpPr>
        <p:spPr bwMode="auto">
          <a:xfrm>
            <a:off x="479376" y="5181028"/>
            <a:ext cx="11521280" cy="10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400" b="0" dirty="0">
                <a:solidFill>
                  <a:srgbClr val="002060"/>
                </a:solidFill>
                <a:latin typeface="Franklin Gothic Demi Cond" panose="020B0706030402020204" pitchFamily="34" charset="0"/>
              </a:rPr>
              <a:t>Выделение при подборе</a:t>
            </a:r>
          </a:p>
        </p:txBody>
      </p:sp>
      <p:pic>
        <p:nvPicPr>
          <p:cNvPr id="7" name="Picture 4" descr="C:\Users\solovjev\AppData\Local\Temp\SNAGHTML1f54a547.PNG">
            <a:extLst>
              <a:ext uri="{FF2B5EF4-FFF2-40B4-BE49-F238E27FC236}">
                <a16:creationId xmlns:a16="http://schemas.microsoft.com/office/drawing/2014/main" id="{7FB7AE17-5996-42FC-AA18-50FAA30E5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960" y="2113473"/>
            <a:ext cx="5566308" cy="41296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olovjev\AppData\Local\Temp\SNAGHTML1f460f73.PNG">
            <a:extLst>
              <a:ext uri="{FF2B5EF4-FFF2-40B4-BE49-F238E27FC236}">
                <a16:creationId xmlns:a16="http://schemas.microsoft.com/office/drawing/2014/main" id="{3CE139EB-3FFC-48D1-A4C7-056C49FDD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1466969"/>
            <a:ext cx="4636322" cy="2859255"/>
          </a:xfrm>
          <a:prstGeom prst="rect">
            <a:avLst/>
          </a:prstGeom>
          <a:noFill/>
          <a:extLst>
            <a:ext uri="{909E8E84-426E-40DD-AFC4-6F175D3DCCD1}">
              <a14:hiddenFill xmlns:a14="http://schemas.microsoft.com/office/drawing/2010/main">
                <a:solidFill>
                  <a:srgbClr val="FFFFFF"/>
                </a:solidFill>
              </a14:hiddenFill>
            </a:ext>
          </a:extLst>
        </p:spPr>
      </p:pic>
      <p:sp>
        <p:nvSpPr>
          <p:cNvPr id="10" name="Стрелка вниз 4">
            <a:extLst>
              <a:ext uri="{FF2B5EF4-FFF2-40B4-BE49-F238E27FC236}">
                <a16:creationId xmlns:a16="http://schemas.microsoft.com/office/drawing/2014/main" id="{4DFFAEEF-6B18-4F6D-8963-F35EFB99F1AE}"/>
              </a:ext>
            </a:extLst>
          </p:cNvPr>
          <p:cNvSpPr/>
          <p:nvPr/>
        </p:nvSpPr>
        <p:spPr>
          <a:xfrm rot="16200000">
            <a:off x="4486463" y="4135357"/>
            <a:ext cx="1258471" cy="134431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41631756"/>
      </p:ext>
    </p:extLst>
  </p:cSld>
  <p:clrMapOvr>
    <a:masterClrMapping/>
  </p:clrMapOvr>
  <p:transition>
    <p:strips dir="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Оборачиваемость склада</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Склад</a:t>
            </a:r>
          </a:p>
        </p:txBody>
      </p:sp>
      <p:pic>
        <p:nvPicPr>
          <p:cNvPr id="4" name="Рисунок 8">
            <a:extLst>
              <a:ext uri="{FF2B5EF4-FFF2-40B4-BE49-F238E27FC236}">
                <a16:creationId xmlns:a16="http://schemas.microsoft.com/office/drawing/2014/main" id="{005769FB-52AB-4402-9928-D398BB3E8F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1384" y="1484784"/>
            <a:ext cx="8107362"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Заголовок 6">
            <a:extLst>
              <a:ext uri="{FF2B5EF4-FFF2-40B4-BE49-F238E27FC236}">
                <a16:creationId xmlns:a16="http://schemas.microsoft.com/office/drawing/2014/main" id="{DF7951C5-65E2-4445-96A2-B92846808D62}"/>
              </a:ext>
            </a:extLst>
          </p:cNvPr>
          <p:cNvSpPr txBox="1">
            <a:spLocks/>
          </p:cNvSpPr>
          <p:nvPr/>
        </p:nvSpPr>
        <p:spPr bwMode="auto">
          <a:xfrm>
            <a:off x="551384" y="4339579"/>
            <a:ext cx="11521280" cy="206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400" b="0" dirty="0">
                <a:solidFill>
                  <a:srgbClr val="002060"/>
                </a:solidFill>
                <a:latin typeface="Franklin Gothic Demi Cond" panose="020B0706030402020204" pitchFamily="34" charset="0"/>
              </a:rPr>
              <a:t>Отчет показывает скорость с которой продается весь остаток товара. Считается средняя оборачиваемость товара за период: остаток считается за каждый день периода и делится на количество дней. Таким образом, высчитывается средняя стоимость склада в день. </a:t>
            </a:r>
            <a:r>
              <a:rPr lang="ru-RU" sz="2400" b="0" dirty="0">
                <a:solidFill>
                  <a:srgbClr val="FF0000"/>
                </a:solidFill>
                <a:latin typeface="Franklin Gothic Demi Cond" panose="020B0706030402020204" pitchFamily="34" charset="0"/>
              </a:rPr>
              <a:t>Можно понять на каких товарах можно быстрее обернуть деньги, а значит, больше заработать.</a:t>
            </a:r>
          </a:p>
        </p:txBody>
      </p:sp>
    </p:spTree>
    <p:extLst>
      <p:ext uri="{BB962C8B-B14F-4D97-AF65-F5344CB8AC3E}">
        <p14:creationId xmlns:p14="http://schemas.microsoft.com/office/powerpoint/2010/main" val="1290626262"/>
      </p:ext>
    </p:extLst>
  </p:cSld>
  <p:clrMapOvr>
    <a:masterClrMapping/>
  </p:clrMapOvr>
  <p:transition>
    <p:strips dir="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p:cNvSpPr txBox="1">
            <a:spLocks/>
          </p:cNvSpPr>
          <p:nvPr/>
        </p:nvSpPr>
        <p:spPr bwMode="auto">
          <a:xfrm>
            <a:off x="1127447" y="785664"/>
            <a:ext cx="9937106" cy="52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ctr"/>
            <a:r>
              <a:rPr lang="ru-RU" sz="6600" b="0" dirty="0">
                <a:solidFill>
                  <a:srgbClr val="FF0000"/>
                </a:solidFill>
                <a:latin typeface="Franklin Gothic Heavy" panose="020B0903020102020204" pitchFamily="34" charset="0"/>
              </a:rPr>
              <a:t> Продажа</a:t>
            </a:r>
            <a:endParaRPr lang="ru-RU" sz="8000" b="0" dirty="0">
              <a:solidFill>
                <a:srgbClr val="FF0000"/>
              </a:solidFill>
              <a:latin typeface="Franklin Gothic Heavy" panose="020B0903020102020204" pitchFamily="34" charset="0"/>
            </a:endParaRPr>
          </a:p>
        </p:txBody>
      </p:sp>
    </p:spTree>
    <p:extLst>
      <p:ext uri="{BB962C8B-B14F-4D97-AF65-F5344CB8AC3E}">
        <p14:creationId xmlns:p14="http://schemas.microsoft.com/office/powerpoint/2010/main" val="3486900828"/>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p:cNvSpPr txBox="1">
            <a:spLocks/>
          </p:cNvSpPr>
          <p:nvPr/>
        </p:nvSpPr>
        <p:spPr bwMode="auto">
          <a:xfrm>
            <a:off x="1127447" y="0"/>
            <a:ext cx="993710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ctr"/>
            <a:r>
              <a:rPr lang="ru-RU" sz="4800" b="0" dirty="0">
                <a:solidFill>
                  <a:srgbClr val="FF0000"/>
                </a:solidFill>
                <a:latin typeface="Franklin Gothic Heavy" panose="020B0903020102020204" pitchFamily="34" charset="0"/>
              </a:rPr>
              <a:t>Содержание</a:t>
            </a:r>
            <a:endParaRPr lang="ru-RU" sz="6000" b="0" dirty="0">
              <a:solidFill>
                <a:srgbClr val="FF0000"/>
              </a:solidFill>
              <a:latin typeface="Franklin Gothic Heavy" panose="020B0903020102020204" pitchFamily="34" charset="0"/>
            </a:endParaRPr>
          </a:p>
        </p:txBody>
      </p:sp>
      <p:sp>
        <p:nvSpPr>
          <p:cNvPr id="3" name="Заголовок 6">
            <a:extLst>
              <a:ext uri="{FF2B5EF4-FFF2-40B4-BE49-F238E27FC236}">
                <a16:creationId xmlns:a16="http://schemas.microsoft.com/office/drawing/2014/main" id="{5D5D642A-5CB6-44C0-ABB3-EA3EB25E5462}"/>
              </a:ext>
            </a:extLst>
          </p:cNvPr>
          <p:cNvSpPr txBox="1">
            <a:spLocks/>
          </p:cNvSpPr>
          <p:nvPr/>
        </p:nvSpPr>
        <p:spPr bwMode="auto">
          <a:xfrm>
            <a:off x="767408" y="980728"/>
            <a:ext cx="10729192" cy="551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marL="742950" indent="-742950" algn="l">
              <a:buAutoNum type="arabicPeriod"/>
            </a:pPr>
            <a:r>
              <a:rPr lang="ru-RU" b="0" dirty="0">
                <a:solidFill>
                  <a:srgbClr val="002060"/>
                </a:solidFill>
                <a:latin typeface="Franklin Gothic Heavy" panose="020B0903020102020204" pitchFamily="34" charset="0"/>
                <a:hlinkClick r:id="rId3" action="ppaction://hlinksldjump"/>
              </a:rPr>
              <a:t>Заказ-наряд</a:t>
            </a:r>
            <a:endParaRPr lang="ru-RU" b="0" dirty="0">
              <a:solidFill>
                <a:srgbClr val="002060"/>
              </a:solidFill>
              <a:latin typeface="Franklin Gothic Heavy" panose="020B0903020102020204" pitchFamily="34" charset="0"/>
            </a:endParaRPr>
          </a:p>
          <a:p>
            <a:pPr marL="742950" indent="-742950" algn="l">
              <a:buAutoNum type="arabicPeriod"/>
            </a:pPr>
            <a:r>
              <a:rPr lang="ru-RU" b="0" dirty="0">
                <a:solidFill>
                  <a:srgbClr val="002060"/>
                </a:solidFill>
                <a:latin typeface="Franklin Gothic Heavy" panose="020B0903020102020204" pitchFamily="34" charset="0"/>
                <a:hlinkClick r:id="rId4" action="ppaction://hlinksldjump"/>
              </a:rPr>
              <a:t>Подбор и заказ запчастей</a:t>
            </a:r>
            <a:endParaRPr lang="ru-RU" b="0" dirty="0">
              <a:solidFill>
                <a:srgbClr val="002060"/>
              </a:solidFill>
              <a:latin typeface="Franklin Gothic Heavy" panose="020B0903020102020204" pitchFamily="34" charset="0"/>
            </a:endParaRPr>
          </a:p>
          <a:p>
            <a:pPr marL="742950" indent="-742950" algn="l">
              <a:buAutoNum type="arabicPeriod"/>
            </a:pPr>
            <a:r>
              <a:rPr lang="ru-RU" b="0" dirty="0">
                <a:solidFill>
                  <a:srgbClr val="002060"/>
                </a:solidFill>
                <a:latin typeface="Franklin Gothic Heavy" panose="020B0903020102020204" pitchFamily="34" charset="0"/>
                <a:hlinkClick r:id="rId5" action="ppaction://hlinksldjump"/>
              </a:rPr>
              <a:t>Склад</a:t>
            </a:r>
            <a:endParaRPr lang="ru-RU" b="0" dirty="0">
              <a:solidFill>
                <a:srgbClr val="002060"/>
              </a:solidFill>
              <a:latin typeface="Franklin Gothic Heavy" panose="020B0903020102020204" pitchFamily="34" charset="0"/>
            </a:endParaRPr>
          </a:p>
          <a:p>
            <a:pPr marL="742950" indent="-742950" algn="l">
              <a:buAutoNum type="arabicPeriod"/>
            </a:pPr>
            <a:r>
              <a:rPr lang="ru-RU" b="0" dirty="0">
                <a:solidFill>
                  <a:srgbClr val="002060"/>
                </a:solidFill>
                <a:latin typeface="Franklin Gothic Heavy" panose="020B0903020102020204" pitchFamily="34" charset="0"/>
                <a:hlinkClick r:id="rId6" action="ppaction://hlinksldjump"/>
              </a:rPr>
              <a:t>Продажа</a:t>
            </a:r>
            <a:endParaRPr lang="ru-RU" b="0" dirty="0">
              <a:solidFill>
                <a:srgbClr val="002060"/>
              </a:solidFill>
              <a:latin typeface="Franklin Gothic Heavy" panose="020B0903020102020204" pitchFamily="34" charset="0"/>
            </a:endParaRPr>
          </a:p>
          <a:p>
            <a:pPr marL="742950" indent="-742950" algn="l">
              <a:buAutoNum type="arabicPeriod"/>
            </a:pPr>
            <a:r>
              <a:rPr lang="ru-RU" b="0" dirty="0">
                <a:solidFill>
                  <a:srgbClr val="002060"/>
                </a:solidFill>
                <a:latin typeface="Franklin Gothic Heavy" panose="020B0903020102020204" pitchFamily="34" charset="0"/>
                <a:hlinkClick r:id="rId7" action="ppaction://hlinksldjump"/>
              </a:rPr>
              <a:t>Зарплата</a:t>
            </a:r>
            <a:endParaRPr lang="ru-RU" b="0" dirty="0">
              <a:solidFill>
                <a:srgbClr val="002060"/>
              </a:solidFill>
              <a:latin typeface="Franklin Gothic Heavy" panose="020B0903020102020204" pitchFamily="34" charset="0"/>
            </a:endParaRPr>
          </a:p>
          <a:p>
            <a:pPr marL="742950" indent="-742950" algn="l">
              <a:buAutoNum type="arabicPeriod"/>
            </a:pPr>
            <a:r>
              <a:rPr lang="ru-RU" b="0" dirty="0">
                <a:solidFill>
                  <a:srgbClr val="002060"/>
                </a:solidFill>
                <a:latin typeface="Franklin Gothic Heavy" panose="020B0903020102020204" pitchFamily="34" charset="0"/>
                <a:hlinkClick r:id="rId8" action="ppaction://hlinksldjump"/>
              </a:rPr>
              <a:t>Управленческий учет</a:t>
            </a:r>
            <a:endParaRPr lang="ru-RU" b="0" dirty="0">
              <a:solidFill>
                <a:srgbClr val="002060"/>
              </a:solidFill>
              <a:latin typeface="Franklin Gothic Heavy" panose="020B0903020102020204" pitchFamily="34" charset="0"/>
            </a:endParaRPr>
          </a:p>
          <a:p>
            <a:pPr marL="742950" indent="-742950" algn="l">
              <a:buAutoNum type="arabicPeriod"/>
            </a:pPr>
            <a:r>
              <a:rPr lang="ru-RU" b="0" dirty="0">
                <a:solidFill>
                  <a:srgbClr val="002060"/>
                </a:solidFill>
                <a:latin typeface="Franklin Gothic Heavy" panose="020B0903020102020204" pitchFamily="34" charset="0"/>
                <a:hlinkClick r:id="rId9" action="ppaction://hlinksldjump"/>
              </a:rPr>
              <a:t>Коммуникация</a:t>
            </a:r>
            <a:endParaRPr lang="ru-RU" b="0" dirty="0">
              <a:solidFill>
                <a:srgbClr val="002060"/>
              </a:solidFill>
              <a:latin typeface="Franklin Gothic Heavy" panose="020B0903020102020204" pitchFamily="34" charset="0"/>
            </a:endParaRPr>
          </a:p>
          <a:p>
            <a:pPr marL="742950" indent="-742950" algn="l">
              <a:buAutoNum type="arabicPeriod"/>
            </a:pPr>
            <a:r>
              <a:rPr lang="ru-RU" b="0" dirty="0">
                <a:solidFill>
                  <a:srgbClr val="002060"/>
                </a:solidFill>
                <a:latin typeface="Franklin Gothic Heavy" panose="020B0903020102020204" pitchFamily="34" charset="0"/>
                <a:hlinkClick r:id="rId10" action="ppaction://hlinksldjump"/>
              </a:rPr>
              <a:t>Телеграмм и боты</a:t>
            </a:r>
            <a:endParaRPr lang="ru-RU" b="0" dirty="0">
              <a:solidFill>
                <a:srgbClr val="002060"/>
              </a:solidFill>
              <a:latin typeface="Franklin Gothic Heavy" panose="020B0903020102020204" pitchFamily="34" charset="0"/>
            </a:endParaRPr>
          </a:p>
          <a:p>
            <a:pPr marL="742950" indent="-742950" algn="l">
              <a:buAutoNum type="arabicPeriod"/>
            </a:pPr>
            <a:r>
              <a:rPr lang="ru-RU" b="0" dirty="0">
                <a:solidFill>
                  <a:srgbClr val="002060"/>
                </a:solidFill>
                <a:latin typeface="Franklin Gothic Heavy" panose="020B0903020102020204" pitchFamily="34" charset="0"/>
                <a:hlinkClick r:id="rId11" action="ppaction://hlinksldjump"/>
              </a:rPr>
              <a:t>Администрирование и сервис</a:t>
            </a:r>
            <a:endParaRPr lang="ru-RU" b="0" dirty="0">
              <a:solidFill>
                <a:srgbClr val="002060"/>
              </a:solidFill>
              <a:latin typeface="Franklin Gothic Heavy" panose="020B0903020102020204" pitchFamily="34" charset="0"/>
            </a:endParaRPr>
          </a:p>
          <a:p>
            <a:pPr marL="742950" indent="-742950" algn="l">
              <a:buAutoNum type="arabicPeriod"/>
            </a:pPr>
            <a:r>
              <a:rPr lang="ru-RU" b="0" dirty="0">
                <a:solidFill>
                  <a:srgbClr val="002060"/>
                </a:solidFill>
                <a:latin typeface="Franklin Gothic Heavy" panose="020B0903020102020204" pitchFamily="34" charset="0"/>
                <a:hlinkClick r:id="rId12" action="ppaction://hlinksldjump"/>
              </a:rPr>
              <a:t>Внутренний механизм расширений</a:t>
            </a:r>
            <a:endParaRPr lang="ru-RU" b="0" dirty="0">
              <a:solidFill>
                <a:srgbClr val="002060"/>
              </a:solidFill>
              <a:latin typeface="Franklin Gothic Heavy" panose="020B0903020102020204" pitchFamily="34" charset="0"/>
            </a:endParaRPr>
          </a:p>
          <a:p>
            <a:pPr marL="742950" indent="-742950" algn="l">
              <a:buAutoNum type="arabicPeriod"/>
            </a:pPr>
            <a:r>
              <a:rPr lang="ru-RU" b="0" dirty="0">
                <a:solidFill>
                  <a:srgbClr val="002060"/>
                </a:solidFill>
                <a:latin typeface="Franklin Gothic Heavy" panose="020B0903020102020204" pitchFamily="34" charset="0"/>
                <a:hlinkClick r:id="rId13" action="ppaction://hlinksldjump"/>
              </a:rPr>
              <a:t>Интеграции и модули</a:t>
            </a:r>
            <a:endParaRPr lang="ru-RU" b="0" dirty="0">
              <a:solidFill>
                <a:srgbClr val="002060"/>
              </a:solidFill>
              <a:latin typeface="Franklin Gothic Heavy" panose="020B0903020102020204" pitchFamily="34" charset="0"/>
            </a:endParaRPr>
          </a:p>
          <a:p>
            <a:pPr marL="742950" indent="-742950" algn="l">
              <a:buAutoNum type="arabicPeriod"/>
            </a:pPr>
            <a:r>
              <a:rPr lang="ru-RU" b="0" dirty="0">
                <a:solidFill>
                  <a:srgbClr val="FF0000"/>
                </a:solidFill>
                <a:latin typeface="Franklin Gothic Heavy" panose="020B0903020102020204" pitchFamily="34" charset="0"/>
                <a:hlinkClick r:id="rId14" action="ppaction://hlinksldjump">
                  <a:extLst>
                    <a:ext uri="{A12FA001-AC4F-418D-AE19-62706E023703}">
                      <ahyp:hlinkClr xmlns:ahyp="http://schemas.microsoft.com/office/drawing/2018/hyperlinkcolor" val="tx"/>
                    </a:ext>
                  </a:extLst>
                </a:hlinkClick>
              </a:rPr>
              <a:t>Отзывы</a:t>
            </a:r>
            <a:endParaRPr lang="en-US" b="0" dirty="0">
              <a:solidFill>
                <a:srgbClr val="FF0000"/>
              </a:solidFill>
              <a:latin typeface="Franklin Gothic Heavy" panose="020B0903020102020204" pitchFamily="34" charset="0"/>
            </a:endParaRPr>
          </a:p>
          <a:p>
            <a:pPr marL="742950" indent="-742950" algn="l">
              <a:buAutoNum type="arabicPeriod"/>
            </a:pPr>
            <a:r>
              <a:rPr lang="ru-RU" b="0" dirty="0">
                <a:solidFill>
                  <a:srgbClr val="002060"/>
                </a:solidFill>
                <a:latin typeface="Franklin Gothic Heavy" panose="020B0903020102020204" pitchFamily="34" charset="0"/>
                <a:hlinkClick r:id="rId15" action="ppaction://hlinksldjump"/>
              </a:rPr>
              <a:t>Дополнительная информация</a:t>
            </a:r>
            <a:endParaRPr lang="ru-RU" sz="3600" b="0" dirty="0">
              <a:solidFill>
                <a:srgbClr val="002060"/>
              </a:solidFill>
              <a:latin typeface="Franklin Gothic Heavy" panose="020B0903020102020204" pitchFamily="34" charset="0"/>
            </a:endParaRPr>
          </a:p>
          <a:p>
            <a:pPr marL="742950" indent="-742950" algn="l">
              <a:buAutoNum type="arabicPeriod"/>
            </a:pPr>
            <a:endParaRPr lang="ru-RU" b="0" dirty="0">
              <a:solidFill>
                <a:srgbClr val="002060"/>
              </a:solidFill>
              <a:latin typeface="Franklin Gothic Heavy" panose="020B0903020102020204" pitchFamily="34" charset="0"/>
            </a:endParaRPr>
          </a:p>
        </p:txBody>
      </p:sp>
    </p:spTree>
    <p:extLst>
      <p:ext uri="{BB962C8B-B14F-4D97-AF65-F5344CB8AC3E}">
        <p14:creationId xmlns:p14="http://schemas.microsoft.com/office/powerpoint/2010/main" val="3814178732"/>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058517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АРМ* продавца/кассира</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Продажи</a:t>
            </a:r>
          </a:p>
        </p:txBody>
      </p:sp>
      <p:pic>
        <p:nvPicPr>
          <p:cNvPr id="7" name="Рисунок 6">
            <a:extLst>
              <a:ext uri="{FF2B5EF4-FFF2-40B4-BE49-F238E27FC236}">
                <a16:creationId xmlns:a16="http://schemas.microsoft.com/office/drawing/2014/main" id="{AE9B68B2-B03C-48DB-868B-4881EA8F3189}"/>
              </a:ext>
            </a:extLst>
          </p:cNvPr>
          <p:cNvPicPr>
            <a:picLocks noChangeAspect="1"/>
          </p:cNvPicPr>
          <p:nvPr/>
        </p:nvPicPr>
        <p:blipFill>
          <a:blip r:embed="rId2"/>
          <a:stretch>
            <a:fillRect/>
          </a:stretch>
        </p:blipFill>
        <p:spPr>
          <a:xfrm>
            <a:off x="551384" y="1361728"/>
            <a:ext cx="8290148" cy="3346343"/>
          </a:xfrm>
          <a:prstGeom prst="rect">
            <a:avLst/>
          </a:prstGeom>
        </p:spPr>
      </p:pic>
      <p:grpSp>
        <p:nvGrpSpPr>
          <p:cNvPr id="8" name="Группа 7">
            <a:extLst>
              <a:ext uri="{FF2B5EF4-FFF2-40B4-BE49-F238E27FC236}">
                <a16:creationId xmlns:a16="http://schemas.microsoft.com/office/drawing/2014/main" id="{D7985FBA-4751-48D8-975E-497B8CB064DB}"/>
              </a:ext>
            </a:extLst>
          </p:cNvPr>
          <p:cNvGrpSpPr/>
          <p:nvPr/>
        </p:nvGrpSpPr>
        <p:grpSpPr>
          <a:xfrm>
            <a:off x="552217" y="4359358"/>
            <a:ext cx="8290148" cy="1863452"/>
            <a:chOff x="427759" y="4581128"/>
            <a:chExt cx="8290148" cy="1863452"/>
          </a:xfrm>
        </p:grpSpPr>
        <p:sp>
          <p:nvSpPr>
            <p:cNvPr id="9" name="Прямоугольник 8">
              <a:extLst>
                <a:ext uri="{FF2B5EF4-FFF2-40B4-BE49-F238E27FC236}">
                  <a16:creationId xmlns:a16="http://schemas.microsoft.com/office/drawing/2014/main" id="{B003B3B5-AF38-4212-8271-BE39D7F352CD}"/>
                </a:ext>
              </a:extLst>
            </p:cNvPr>
            <p:cNvSpPr/>
            <p:nvPr/>
          </p:nvSpPr>
          <p:spPr>
            <a:xfrm>
              <a:off x="3851920" y="4581128"/>
              <a:ext cx="4392488" cy="432048"/>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pic>
          <p:nvPicPr>
            <p:cNvPr id="10" name="Рисунок 9">
              <a:extLst>
                <a:ext uri="{FF2B5EF4-FFF2-40B4-BE49-F238E27FC236}">
                  <a16:creationId xmlns:a16="http://schemas.microsoft.com/office/drawing/2014/main" id="{7D8E4088-E19F-408F-8F5F-51DD2D47CF4F}"/>
                </a:ext>
              </a:extLst>
            </p:cNvPr>
            <p:cNvPicPr>
              <a:picLocks noChangeAspect="1"/>
            </p:cNvPicPr>
            <p:nvPr/>
          </p:nvPicPr>
          <p:blipFill>
            <a:blip r:embed="rId3"/>
            <a:stretch>
              <a:fillRect/>
            </a:stretch>
          </p:blipFill>
          <p:spPr>
            <a:xfrm>
              <a:off x="462715" y="5274502"/>
              <a:ext cx="8218570" cy="479175"/>
            </a:xfrm>
            <a:prstGeom prst="rect">
              <a:avLst/>
            </a:prstGeom>
            <a:ln w="57150">
              <a:solidFill>
                <a:srgbClr val="FF0000"/>
              </a:solidFill>
            </a:ln>
          </p:spPr>
        </p:pic>
        <p:sp>
          <p:nvSpPr>
            <p:cNvPr id="11" name="TextBox 10">
              <a:extLst>
                <a:ext uri="{FF2B5EF4-FFF2-40B4-BE49-F238E27FC236}">
                  <a16:creationId xmlns:a16="http://schemas.microsoft.com/office/drawing/2014/main" id="{881C619D-813A-4A28-8CB2-BB4DEF16F162}"/>
                </a:ext>
              </a:extLst>
            </p:cNvPr>
            <p:cNvSpPr txBox="1"/>
            <p:nvPr/>
          </p:nvSpPr>
          <p:spPr>
            <a:xfrm>
              <a:off x="427759" y="5921360"/>
              <a:ext cx="82901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eaLnBrk="0" hangingPunct="0">
                <a:defRPr sz="2800" b="0">
                  <a:solidFill>
                    <a:srgbClr val="002060"/>
                  </a:solidFill>
                  <a:latin typeface="Franklin Gothic Demi Cond" panose="020B0706030402020204" pitchFamily="34" charset="0"/>
                  <a:ea typeface="+mj-ea"/>
                  <a:cs typeface="Calibri" pitchFamily="34" charset="0"/>
                </a:defRPr>
              </a:lvl1pPr>
              <a:lvl2pPr algn="r" eaLnBrk="0" hangingPunct="0">
                <a:defRPr sz="2800" b="1">
                  <a:solidFill>
                    <a:srgbClr val="CC0000"/>
                  </a:solidFill>
                  <a:latin typeface="Calibri" pitchFamily="34" charset="0"/>
                  <a:cs typeface="Calibri" pitchFamily="34" charset="0"/>
                </a:defRPr>
              </a:lvl2pPr>
              <a:lvl3pPr algn="r" eaLnBrk="0" hangingPunct="0">
                <a:defRPr sz="2800" b="1">
                  <a:solidFill>
                    <a:srgbClr val="CC0000"/>
                  </a:solidFill>
                  <a:latin typeface="Calibri" pitchFamily="34" charset="0"/>
                  <a:cs typeface="Calibri" pitchFamily="34" charset="0"/>
                </a:defRPr>
              </a:lvl3pPr>
              <a:lvl4pPr algn="r" eaLnBrk="0" hangingPunct="0">
                <a:defRPr sz="2800" b="1">
                  <a:solidFill>
                    <a:srgbClr val="CC0000"/>
                  </a:solidFill>
                  <a:latin typeface="Calibri" pitchFamily="34" charset="0"/>
                  <a:cs typeface="Calibri" pitchFamily="34" charset="0"/>
                </a:defRPr>
              </a:lvl4pPr>
              <a:lvl5pPr algn="r" eaLnBrk="0" hangingPunct="0">
                <a:defRPr sz="2800" b="1">
                  <a:solidFill>
                    <a:srgbClr val="CC0000"/>
                  </a:solidFill>
                  <a:latin typeface="Calibri" pitchFamily="34" charset="0"/>
                  <a:cs typeface="Calibri" pitchFamily="34" charset="0"/>
                </a:defRPr>
              </a:lvl5pPr>
              <a:lvl6pPr marL="457200" algn="r" fontAlgn="base">
                <a:spcBef>
                  <a:spcPct val="0"/>
                </a:spcBef>
                <a:spcAft>
                  <a:spcPct val="0"/>
                </a:spcAft>
                <a:defRPr sz="2000" b="1">
                  <a:solidFill>
                    <a:srgbClr val="CC0000"/>
                  </a:solidFill>
                  <a:latin typeface="Arial" charset="0"/>
                  <a:cs typeface="Arial" charset="0"/>
                </a:defRPr>
              </a:lvl6pPr>
              <a:lvl7pPr marL="914400" algn="r" fontAlgn="base">
                <a:spcBef>
                  <a:spcPct val="0"/>
                </a:spcBef>
                <a:spcAft>
                  <a:spcPct val="0"/>
                </a:spcAft>
                <a:defRPr sz="2000" b="1">
                  <a:solidFill>
                    <a:srgbClr val="CC0000"/>
                  </a:solidFill>
                  <a:latin typeface="Arial" charset="0"/>
                  <a:cs typeface="Arial" charset="0"/>
                </a:defRPr>
              </a:lvl7pPr>
              <a:lvl8pPr marL="1371600" algn="r" fontAlgn="base">
                <a:spcBef>
                  <a:spcPct val="0"/>
                </a:spcBef>
                <a:spcAft>
                  <a:spcPct val="0"/>
                </a:spcAft>
                <a:defRPr sz="2000" b="1">
                  <a:solidFill>
                    <a:srgbClr val="CC0000"/>
                  </a:solidFill>
                  <a:latin typeface="Arial" charset="0"/>
                  <a:cs typeface="Arial" charset="0"/>
                </a:defRPr>
              </a:lvl8pPr>
              <a:lvl9pPr marL="1828800" algn="r" fontAlgn="base">
                <a:spcBef>
                  <a:spcPct val="0"/>
                </a:spcBef>
                <a:spcAft>
                  <a:spcPct val="0"/>
                </a:spcAft>
                <a:defRPr sz="2000" b="1">
                  <a:solidFill>
                    <a:srgbClr val="CC0000"/>
                  </a:solidFill>
                  <a:latin typeface="Arial" charset="0"/>
                  <a:cs typeface="Arial" charset="0"/>
                </a:defRPr>
              </a:lvl9pPr>
            </a:lstStyle>
            <a:p>
              <a:r>
                <a:rPr lang="ru-RU" dirty="0"/>
                <a:t>До четырех настраиваемых вариантов оплаты</a:t>
              </a:r>
            </a:p>
          </p:txBody>
        </p:sp>
      </p:grpSp>
      <p:sp>
        <p:nvSpPr>
          <p:cNvPr id="12" name="Облачко с текстом: прямоугольное 11">
            <a:extLst>
              <a:ext uri="{FF2B5EF4-FFF2-40B4-BE49-F238E27FC236}">
                <a16:creationId xmlns:a16="http://schemas.microsoft.com/office/drawing/2014/main" id="{C5B09793-E5D8-470A-97E8-4A0CCC5B2B5F}"/>
              </a:ext>
            </a:extLst>
          </p:cNvPr>
          <p:cNvSpPr/>
          <p:nvPr/>
        </p:nvSpPr>
        <p:spPr>
          <a:xfrm>
            <a:off x="1456098" y="3855302"/>
            <a:ext cx="2047614" cy="936104"/>
          </a:xfrm>
          <a:prstGeom prst="wedgeRectCallout">
            <a:avLst>
              <a:gd name="adj1" fmla="val -12419"/>
              <a:gd name="adj2" fmla="val 9081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800" dirty="0">
                <a:latin typeface="Calibri" panose="020F0502020204030204" pitchFamily="34" charset="0"/>
              </a:rPr>
              <a:t>«Горячие» клавиши</a:t>
            </a:r>
          </a:p>
        </p:txBody>
      </p:sp>
      <p:sp>
        <p:nvSpPr>
          <p:cNvPr id="13" name="Заголовок 6">
            <a:extLst>
              <a:ext uri="{FF2B5EF4-FFF2-40B4-BE49-F238E27FC236}">
                <a16:creationId xmlns:a16="http://schemas.microsoft.com/office/drawing/2014/main" id="{971A4270-D58C-439C-9A0D-BBDB0E8C0E86}"/>
              </a:ext>
            </a:extLst>
          </p:cNvPr>
          <p:cNvSpPr txBox="1">
            <a:spLocks/>
          </p:cNvSpPr>
          <p:nvPr/>
        </p:nvSpPr>
        <p:spPr bwMode="auto">
          <a:xfrm>
            <a:off x="9314198" y="1467133"/>
            <a:ext cx="2451516" cy="433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200" b="0" dirty="0">
                <a:solidFill>
                  <a:srgbClr val="FF0000"/>
                </a:solidFill>
                <a:latin typeface="Franklin Gothic Demi Cond" panose="020B0706030402020204" pitchFamily="34" charset="0"/>
              </a:rPr>
              <a:t>Продажа из наличия? Подобрать товар и нажать одну кнопку!</a:t>
            </a:r>
          </a:p>
        </p:txBody>
      </p:sp>
      <p:sp>
        <p:nvSpPr>
          <p:cNvPr id="14" name="TextBox 13">
            <a:extLst>
              <a:ext uri="{FF2B5EF4-FFF2-40B4-BE49-F238E27FC236}">
                <a16:creationId xmlns:a16="http://schemas.microsoft.com/office/drawing/2014/main" id="{82F88574-D4F2-4C0D-8DEF-A3FC729636CA}"/>
              </a:ext>
            </a:extLst>
          </p:cNvPr>
          <p:cNvSpPr txBox="1"/>
          <p:nvPr/>
        </p:nvSpPr>
        <p:spPr>
          <a:xfrm>
            <a:off x="144016" y="6390493"/>
            <a:ext cx="6096000" cy="369332"/>
          </a:xfrm>
          <a:prstGeom prst="rect">
            <a:avLst/>
          </a:prstGeom>
          <a:noFill/>
        </p:spPr>
        <p:txBody>
          <a:bodyPr wrap="square">
            <a:spAutoFit/>
          </a:bodyPr>
          <a:lstStyle/>
          <a:p>
            <a:r>
              <a:rPr lang="ru-RU" sz="1800" b="0" dirty="0">
                <a:solidFill>
                  <a:schemeClr val="bg1">
                    <a:lumMod val="50000"/>
                  </a:schemeClr>
                </a:solidFill>
                <a:latin typeface="Franklin Gothic Demi Cond" panose="020B0706030402020204" pitchFamily="34" charset="0"/>
              </a:rPr>
              <a:t>*АРМ — Автоматизированное Рабочее Место</a:t>
            </a:r>
            <a:endParaRPr lang="ru-RU" dirty="0"/>
          </a:p>
        </p:txBody>
      </p:sp>
    </p:spTree>
    <p:extLst>
      <p:ext uri="{BB962C8B-B14F-4D97-AF65-F5344CB8AC3E}">
        <p14:creationId xmlns:p14="http://schemas.microsoft.com/office/powerpoint/2010/main" val="2335401450"/>
      </p:ext>
    </p:extLst>
  </p:cSld>
  <p:clrMapOvr>
    <a:masterClrMapping/>
  </p:clrMapOvr>
  <p:transition>
    <p:strips dir="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058517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АРМ* продавца/кассира (продолжение)</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Продажи</a:t>
            </a:r>
          </a:p>
        </p:txBody>
      </p:sp>
      <p:pic>
        <p:nvPicPr>
          <p:cNvPr id="2050" name="Picture 2">
            <a:extLst>
              <a:ext uri="{FF2B5EF4-FFF2-40B4-BE49-F238E27FC236}">
                <a16:creationId xmlns:a16="http://schemas.microsoft.com/office/drawing/2014/main" id="{EF5F9D69-6D16-40FD-BDE4-3B70E6DF4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1556792"/>
            <a:ext cx="8810625" cy="23526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AE56801-A996-48AC-850E-7CACC85FE31E}"/>
              </a:ext>
            </a:extLst>
          </p:cNvPr>
          <p:cNvSpPr txBox="1"/>
          <p:nvPr/>
        </p:nvSpPr>
        <p:spPr>
          <a:xfrm>
            <a:off x="407368" y="6319501"/>
            <a:ext cx="6096000" cy="369332"/>
          </a:xfrm>
          <a:prstGeom prst="rect">
            <a:avLst/>
          </a:prstGeom>
          <a:noFill/>
        </p:spPr>
        <p:txBody>
          <a:bodyPr wrap="square">
            <a:spAutoFit/>
          </a:bodyPr>
          <a:lstStyle/>
          <a:p>
            <a:r>
              <a:rPr lang="ru-RU" sz="1800" b="0" dirty="0">
                <a:solidFill>
                  <a:schemeClr val="bg1">
                    <a:lumMod val="50000"/>
                  </a:schemeClr>
                </a:solidFill>
                <a:latin typeface="Franklin Gothic Demi Cond" panose="020B0706030402020204" pitchFamily="34" charset="0"/>
              </a:rPr>
              <a:t>*АРМ — Автоматизированное Рабочее Место</a:t>
            </a:r>
            <a:endParaRPr lang="ru-RU" dirty="0"/>
          </a:p>
        </p:txBody>
      </p:sp>
      <p:sp>
        <p:nvSpPr>
          <p:cNvPr id="16" name="Заголовок 6">
            <a:extLst>
              <a:ext uri="{FF2B5EF4-FFF2-40B4-BE49-F238E27FC236}">
                <a16:creationId xmlns:a16="http://schemas.microsoft.com/office/drawing/2014/main" id="{3CD0FD6F-A947-48BA-9696-B6DF770501BC}"/>
              </a:ext>
            </a:extLst>
          </p:cNvPr>
          <p:cNvSpPr txBox="1">
            <a:spLocks/>
          </p:cNvSpPr>
          <p:nvPr/>
        </p:nvSpPr>
        <p:spPr bwMode="auto">
          <a:xfrm>
            <a:off x="373222" y="3998492"/>
            <a:ext cx="11483417" cy="223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marL="514350" indent="-514350" algn="l">
              <a:buAutoNum type="arabicPeriod"/>
            </a:pPr>
            <a:r>
              <a:rPr lang="ru-RU" b="0" dirty="0">
                <a:solidFill>
                  <a:srgbClr val="002060"/>
                </a:solidFill>
                <a:latin typeface="Franklin Gothic Demi Cond" panose="020B0706030402020204" pitchFamily="34" charset="0"/>
              </a:rPr>
              <a:t>Название кнопки</a:t>
            </a:r>
          </a:p>
          <a:p>
            <a:pPr marL="514350" indent="-514350" algn="l">
              <a:buAutoNum type="arabicPeriod"/>
            </a:pPr>
            <a:r>
              <a:rPr lang="ru-RU" b="0" dirty="0">
                <a:solidFill>
                  <a:srgbClr val="002060"/>
                </a:solidFill>
                <a:latin typeface="Franklin Gothic Demi Cond" panose="020B0706030402020204" pitchFamily="34" charset="0"/>
              </a:rPr>
              <a:t>Варианты оплаты (нал, эквайринг, без чека)</a:t>
            </a:r>
          </a:p>
          <a:p>
            <a:pPr marL="514350" indent="-514350" algn="l">
              <a:buAutoNum type="arabicPeriod"/>
            </a:pPr>
            <a:r>
              <a:rPr lang="ru-RU" b="0" dirty="0">
                <a:solidFill>
                  <a:srgbClr val="002060"/>
                </a:solidFill>
                <a:latin typeface="Franklin Gothic Demi Cond" panose="020B0706030402020204" pitchFamily="34" charset="0"/>
              </a:rPr>
              <a:t>Различные печатные формы для принтера</a:t>
            </a:r>
          </a:p>
          <a:p>
            <a:pPr algn="l"/>
            <a:endParaRPr lang="ru-RU" sz="1050" b="0" dirty="0">
              <a:solidFill>
                <a:srgbClr val="002060"/>
              </a:solidFill>
              <a:latin typeface="Franklin Gothic Demi Cond" panose="020B0706030402020204" pitchFamily="34" charset="0"/>
            </a:endParaRPr>
          </a:p>
          <a:p>
            <a:pPr algn="l"/>
            <a:r>
              <a:rPr lang="ru-RU" b="0" dirty="0">
                <a:solidFill>
                  <a:srgbClr val="FF0000"/>
                </a:solidFill>
                <a:latin typeface="Franklin Gothic Demi Cond" panose="020B0706030402020204" pitchFamily="34" charset="0"/>
              </a:rPr>
              <a:t>Нажимаем кнопку: печатается чек(и), формы на принтере, отгружается товар.</a:t>
            </a:r>
          </a:p>
        </p:txBody>
      </p:sp>
    </p:spTree>
    <p:extLst>
      <p:ext uri="{BB962C8B-B14F-4D97-AF65-F5344CB8AC3E}">
        <p14:creationId xmlns:p14="http://schemas.microsoft.com/office/powerpoint/2010/main" val="2650775811"/>
      </p:ext>
    </p:extLst>
  </p:cSld>
  <p:clrMapOvr>
    <a:masterClrMapping/>
  </p:clrMapOvr>
  <p:transition>
    <p:strips dir="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058517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Отгрузка заказ-наряда и заказ покупателя одной кнопкой</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Продажи</a:t>
            </a:r>
          </a:p>
        </p:txBody>
      </p:sp>
      <p:sp>
        <p:nvSpPr>
          <p:cNvPr id="16" name="Заголовок 6">
            <a:extLst>
              <a:ext uri="{FF2B5EF4-FFF2-40B4-BE49-F238E27FC236}">
                <a16:creationId xmlns:a16="http://schemas.microsoft.com/office/drawing/2014/main" id="{3CD0FD6F-A947-48BA-9696-B6DF770501BC}"/>
              </a:ext>
            </a:extLst>
          </p:cNvPr>
          <p:cNvSpPr txBox="1">
            <a:spLocks/>
          </p:cNvSpPr>
          <p:nvPr/>
        </p:nvSpPr>
        <p:spPr bwMode="auto">
          <a:xfrm>
            <a:off x="561796" y="2636912"/>
            <a:ext cx="6974364" cy="27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400" b="0" dirty="0">
                <a:solidFill>
                  <a:srgbClr val="002060"/>
                </a:solidFill>
                <a:latin typeface="Franklin Gothic Demi Cond" panose="020B0706030402020204" pitchFamily="34" charset="0"/>
              </a:rPr>
              <a:t>По нажатию кнопки «Продажа»:</a:t>
            </a:r>
          </a:p>
          <a:p>
            <a:pPr marL="514350" indent="-514350" algn="l">
              <a:buAutoNum type="arabicPeriod"/>
            </a:pPr>
            <a:r>
              <a:rPr lang="ru-RU" sz="2400" b="0" dirty="0">
                <a:solidFill>
                  <a:srgbClr val="002060"/>
                </a:solidFill>
                <a:latin typeface="Franklin Gothic Demi Cond" panose="020B0706030402020204" pitchFamily="34" charset="0"/>
              </a:rPr>
              <a:t>Напечатаются выбранные формы по заказу</a:t>
            </a:r>
          </a:p>
          <a:p>
            <a:pPr marL="514350" indent="-514350" algn="l">
              <a:buAutoNum type="arabicPeriod"/>
            </a:pPr>
            <a:r>
              <a:rPr lang="ru-RU" sz="2400" b="0" dirty="0">
                <a:solidFill>
                  <a:srgbClr val="002060"/>
                </a:solidFill>
                <a:latin typeface="Franklin Gothic Demi Cond" panose="020B0706030402020204" pitchFamily="34" charset="0"/>
              </a:rPr>
              <a:t>ЗН перейдет в статус «Отгружен»</a:t>
            </a:r>
          </a:p>
          <a:p>
            <a:pPr marL="514350" indent="-514350" algn="l">
              <a:buAutoNum type="arabicPeriod"/>
            </a:pPr>
            <a:r>
              <a:rPr lang="ru-RU" sz="2400" b="0" dirty="0">
                <a:solidFill>
                  <a:srgbClr val="002060"/>
                </a:solidFill>
                <a:latin typeface="Franklin Gothic Demi Cond" panose="020B0706030402020204" pitchFamily="34" charset="0"/>
              </a:rPr>
              <a:t>Напечатаются документы отгрузки</a:t>
            </a:r>
          </a:p>
          <a:p>
            <a:pPr marL="514350" indent="-514350" algn="l">
              <a:buAutoNum type="arabicPeriod"/>
            </a:pPr>
            <a:r>
              <a:rPr lang="ru-RU" sz="2400" b="0" dirty="0">
                <a:solidFill>
                  <a:srgbClr val="002060"/>
                </a:solidFill>
                <a:latin typeface="Franklin Gothic Demi Cond" panose="020B0706030402020204" pitchFamily="34" charset="0"/>
              </a:rPr>
              <a:t>Будет создан приход денег</a:t>
            </a:r>
          </a:p>
          <a:p>
            <a:pPr marL="514350" indent="-514350" algn="l">
              <a:buAutoNum type="arabicPeriod"/>
            </a:pPr>
            <a:r>
              <a:rPr lang="ru-RU" sz="2400" b="0" dirty="0">
                <a:solidFill>
                  <a:srgbClr val="002060"/>
                </a:solidFill>
                <a:latin typeface="Franklin Gothic Demi Cond" panose="020B0706030402020204" pitchFamily="34" charset="0"/>
              </a:rPr>
              <a:t>Будет напечатан чек</a:t>
            </a:r>
          </a:p>
        </p:txBody>
      </p:sp>
      <p:pic>
        <p:nvPicPr>
          <p:cNvPr id="3074" name="Picture 2">
            <a:extLst>
              <a:ext uri="{FF2B5EF4-FFF2-40B4-BE49-F238E27FC236}">
                <a16:creationId xmlns:a16="http://schemas.microsoft.com/office/drawing/2014/main" id="{825C70F6-B73A-41C0-A8A4-FFB4D74185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4" y="1380970"/>
            <a:ext cx="8029575" cy="14668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186952C-24F7-4735-8CD8-13390407C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176" y="2071325"/>
            <a:ext cx="3562350" cy="4143375"/>
          </a:xfrm>
          <a:prstGeom prst="rect">
            <a:avLst/>
          </a:prstGeom>
          <a:noFill/>
          <a:extLst>
            <a:ext uri="{909E8E84-426E-40DD-AFC4-6F175D3DCCD1}">
              <a14:hiddenFill xmlns:a14="http://schemas.microsoft.com/office/drawing/2010/main">
                <a:solidFill>
                  <a:srgbClr val="FFFFFF"/>
                </a:solidFill>
              </a14:hiddenFill>
            </a:ext>
          </a:extLst>
        </p:spPr>
      </p:pic>
      <p:sp>
        <p:nvSpPr>
          <p:cNvPr id="3" name="Стрелка: влево 2">
            <a:extLst>
              <a:ext uri="{FF2B5EF4-FFF2-40B4-BE49-F238E27FC236}">
                <a16:creationId xmlns:a16="http://schemas.microsoft.com/office/drawing/2014/main" id="{60DC85D3-A49E-4005-A06A-DDF38B8BE783}"/>
              </a:ext>
            </a:extLst>
          </p:cNvPr>
          <p:cNvSpPr/>
          <p:nvPr/>
        </p:nvSpPr>
        <p:spPr>
          <a:xfrm>
            <a:off x="7032104" y="1490888"/>
            <a:ext cx="1152128" cy="483096"/>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cxnSp>
        <p:nvCxnSpPr>
          <p:cNvPr id="5" name="Прямая со стрелкой 4">
            <a:extLst>
              <a:ext uri="{FF2B5EF4-FFF2-40B4-BE49-F238E27FC236}">
                <a16:creationId xmlns:a16="http://schemas.microsoft.com/office/drawing/2014/main" id="{F3D12346-22B5-4915-9DE3-F6C9CA6028D9}"/>
              </a:ext>
            </a:extLst>
          </p:cNvPr>
          <p:cNvCxnSpPr/>
          <p:nvPr/>
        </p:nvCxnSpPr>
        <p:spPr>
          <a:xfrm>
            <a:off x="6672064" y="2071325"/>
            <a:ext cx="1008112" cy="20554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Заголовок 6">
            <a:extLst>
              <a:ext uri="{FF2B5EF4-FFF2-40B4-BE49-F238E27FC236}">
                <a16:creationId xmlns:a16="http://schemas.microsoft.com/office/drawing/2014/main" id="{935A0CFC-9466-41BB-A521-C352027E34CA}"/>
              </a:ext>
            </a:extLst>
          </p:cNvPr>
          <p:cNvSpPr txBox="1">
            <a:spLocks/>
          </p:cNvSpPr>
          <p:nvPr/>
        </p:nvSpPr>
        <p:spPr bwMode="auto">
          <a:xfrm>
            <a:off x="551248" y="4643873"/>
            <a:ext cx="6974364" cy="158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400" b="0" dirty="0">
                <a:solidFill>
                  <a:srgbClr val="002060"/>
                </a:solidFill>
                <a:latin typeface="Franklin Gothic Demi Cond" panose="020B0706030402020204" pitchFamily="34" charset="0"/>
              </a:rPr>
              <a:t>Этапы отгрузки (1,2,3) и оплаты (4,5) можно разделить.</a:t>
            </a:r>
          </a:p>
        </p:txBody>
      </p:sp>
      <p:sp>
        <p:nvSpPr>
          <p:cNvPr id="14" name="Заголовок 6">
            <a:extLst>
              <a:ext uri="{FF2B5EF4-FFF2-40B4-BE49-F238E27FC236}">
                <a16:creationId xmlns:a16="http://schemas.microsoft.com/office/drawing/2014/main" id="{6249BBB5-403A-4B67-8F4C-5D547D701256}"/>
              </a:ext>
            </a:extLst>
          </p:cNvPr>
          <p:cNvSpPr txBox="1">
            <a:spLocks/>
          </p:cNvSpPr>
          <p:nvPr/>
        </p:nvSpPr>
        <p:spPr bwMode="auto">
          <a:xfrm>
            <a:off x="572208" y="5367112"/>
            <a:ext cx="6974364" cy="158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FF0000"/>
                </a:solidFill>
                <a:latin typeface="Franklin Gothic Demi Cond" panose="020B0706030402020204" pitchFamily="34" charset="0"/>
              </a:rPr>
              <a:t>Итог: отгрузка заказа, печать доков и чеков, прием денег — за пару секунд.</a:t>
            </a:r>
          </a:p>
        </p:txBody>
      </p:sp>
    </p:spTree>
    <p:extLst>
      <p:ext uri="{BB962C8B-B14F-4D97-AF65-F5344CB8AC3E}">
        <p14:creationId xmlns:p14="http://schemas.microsoft.com/office/powerpoint/2010/main" val="4275081661"/>
      </p:ext>
    </p:extLst>
  </p:cSld>
  <p:clrMapOvr>
    <a:masterClrMapping/>
  </p:clrMapOvr>
  <p:transition>
    <p:strips dir="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058517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Бонусная система</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Продажи</a:t>
            </a:r>
          </a:p>
        </p:txBody>
      </p:sp>
      <p:sp>
        <p:nvSpPr>
          <p:cNvPr id="16" name="Заголовок 6">
            <a:extLst>
              <a:ext uri="{FF2B5EF4-FFF2-40B4-BE49-F238E27FC236}">
                <a16:creationId xmlns:a16="http://schemas.microsoft.com/office/drawing/2014/main" id="{3CD0FD6F-A947-48BA-9696-B6DF770501BC}"/>
              </a:ext>
            </a:extLst>
          </p:cNvPr>
          <p:cNvSpPr txBox="1">
            <a:spLocks/>
          </p:cNvSpPr>
          <p:nvPr/>
        </p:nvSpPr>
        <p:spPr bwMode="auto">
          <a:xfrm>
            <a:off x="6240016" y="1458867"/>
            <a:ext cx="5195610" cy="486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Внутренний счет клиента для оплаты товаров и услуг.</a:t>
            </a:r>
          </a:p>
          <a:p>
            <a:pPr algn="l"/>
            <a:endParaRPr lang="ru-RU" b="0" dirty="0">
              <a:solidFill>
                <a:srgbClr val="002060"/>
              </a:solidFill>
              <a:latin typeface="Franklin Gothic Demi Cond" panose="020B0706030402020204" pitchFamily="34" charset="0"/>
            </a:endParaRPr>
          </a:p>
          <a:p>
            <a:pPr algn="l"/>
            <a:r>
              <a:rPr lang="ru-RU" b="0" dirty="0">
                <a:solidFill>
                  <a:srgbClr val="002060"/>
                </a:solidFill>
                <a:latin typeface="Franklin Gothic Demi Cond" panose="020B0706030402020204" pitchFamily="34" charset="0"/>
              </a:rPr>
              <a:t>Различные варианта подсчета бонусов, оплаты ими.</a:t>
            </a:r>
          </a:p>
        </p:txBody>
      </p:sp>
      <p:pic>
        <p:nvPicPr>
          <p:cNvPr id="8" name="Picture 4">
            <a:extLst>
              <a:ext uri="{FF2B5EF4-FFF2-40B4-BE49-F238E27FC236}">
                <a16:creationId xmlns:a16="http://schemas.microsoft.com/office/drawing/2014/main" id="{960A00BC-7123-4D86-B5F5-731BE7D60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4" y="1352260"/>
            <a:ext cx="5061467" cy="5368843"/>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a16="http://schemas.microsoft.com/office/drawing/2014/main" id="{A95FDAD7-172E-43C1-8359-1BC5FFD6993E}"/>
              </a:ext>
            </a:extLst>
          </p:cNvPr>
          <p:cNvPicPr>
            <a:picLocks noChangeAspect="1"/>
          </p:cNvPicPr>
          <p:nvPr/>
        </p:nvPicPr>
        <p:blipFill>
          <a:blip r:embed="rId3"/>
          <a:stretch>
            <a:fillRect/>
          </a:stretch>
        </p:blipFill>
        <p:spPr>
          <a:xfrm>
            <a:off x="1703512" y="2852937"/>
            <a:ext cx="3564398" cy="1584176"/>
          </a:xfrm>
          <a:prstGeom prst="rect">
            <a:avLst/>
          </a:prstGeom>
          <a:ln w="38100">
            <a:solidFill>
              <a:srgbClr val="CC0000"/>
            </a:solidFill>
          </a:ln>
        </p:spPr>
      </p:pic>
    </p:spTree>
    <p:extLst>
      <p:ext uri="{BB962C8B-B14F-4D97-AF65-F5344CB8AC3E}">
        <p14:creationId xmlns:p14="http://schemas.microsoft.com/office/powerpoint/2010/main" val="2828286621"/>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058517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Бонусная система (продолжение)</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Продажи</a:t>
            </a:r>
          </a:p>
        </p:txBody>
      </p:sp>
      <p:sp>
        <p:nvSpPr>
          <p:cNvPr id="16" name="Заголовок 6">
            <a:extLst>
              <a:ext uri="{FF2B5EF4-FFF2-40B4-BE49-F238E27FC236}">
                <a16:creationId xmlns:a16="http://schemas.microsoft.com/office/drawing/2014/main" id="{3CD0FD6F-A947-48BA-9696-B6DF770501BC}"/>
              </a:ext>
            </a:extLst>
          </p:cNvPr>
          <p:cNvSpPr txBox="1">
            <a:spLocks/>
          </p:cNvSpPr>
          <p:nvPr/>
        </p:nvSpPr>
        <p:spPr bwMode="auto">
          <a:xfrm>
            <a:off x="6243330" y="1175376"/>
            <a:ext cx="5195610" cy="233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FF0000"/>
                </a:solidFill>
                <a:latin typeface="Franklin Gothic Demi Cond" panose="020B0706030402020204" pitchFamily="34" charset="0"/>
              </a:rPr>
              <a:t>Бонусы другу — внутренняя система «посоветуй и получи скидку».</a:t>
            </a:r>
          </a:p>
        </p:txBody>
      </p:sp>
      <p:pic>
        <p:nvPicPr>
          <p:cNvPr id="7" name="Picture 6">
            <a:extLst>
              <a:ext uri="{FF2B5EF4-FFF2-40B4-BE49-F238E27FC236}">
                <a16:creationId xmlns:a16="http://schemas.microsoft.com/office/drawing/2014/main" id="{FA20E89D-B7D2-43BE-823B-66229A52C0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4" y="1323729"/>
            <a:ext cx="4705350" cy="4991100"/>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08802F26-16F9-463D-86CF-1F52910F4B3B}"/>
              </a:ext>
            </a:extLst>
          </p:cNvPr>
          <p:cNvSpPr/>
          <p:nvPr/>
        </p:nvSpPr>
        <p:spPr>
          <a:xfrm>
            <a:off x="2724065" y="2129069"/>
            <a:ext cx="20162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Picture 4">
            <a:extLst>
              <a:ext uri="{FF2B5EF4-FFF2-40B4-BE49-F238E27FC236}">
                <a16:creationId xmlns:a16="http://schemas.microsoft.com/office/drawing/2014/main" id="{E5A734B0-CEC7-4EBC-803A-ED8CD7B27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4442" y="3450298"/>
            <a:ext cx="4352925"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416553"/>
      </p:ext>
    </p:extLst>
  </p:cSld>
  <p:clrMapOvr>
    <a:masterClrMapping/>
  </p:clrMapOvr>
  <p:transition>
    <p:strips dir="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058517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Дисконт (скидки)</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Продажи</a:t>
            </a:r>
          </a:p>
        </p:txBody>
      </p:sp>
      <p:pic>
        <p:nvPicPr>
          <p:cNvPr id="13316" name="Picture 4">
            <a:extLst>
              <a:ext uri="{FF2B5EF4-FFF2-40B4-BE49-F238E27FC236}">
                <a16:creationId xmlns:a16="http://schemas.microsoft.com/office/drawing/2014/main" id="{44A4710F-3C26-4D45-AFC1-19C71E6C0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40" y="1628800"/>
            <a:ext cx="9505056" cy="4546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271785"/>
      </p:ext>
    </p:extLst>
  </p:cSld>
  <p:clrMapOvr>
    <a:masterClrMapping/>
  </p:clrMapOvr>
  <p:transition>
    <p:strips dir="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p:cNvSpPr txBox="1">
            <a:spLocks/>
          </p:cNvSpPr>
          <p:nvPr/>
        </p:nvSpPr>
        <p:spPr bwMode="auto">
          <a:xfrm>
            <a:off x="1127447" y="785664"/>
            <a:ext cx="9937106" cy="52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ctr"/>
            <a:r>
              <a:rPr lang="ru-RU" sz="6600" b="0" dirty="0">
                <a:solidFill>
                  <a:srgbClr val="FF0000"/>
                </a:solidFill>
                <a:latin typeface="Franklin Gothic Heavy" panose="020B0903020102020204" pitchFamily="34" charset="0"/>
              </a:rPr>
              <a:t> Зарплата</a:t>
            </a:r>
            <a:endParaRPr lang="ru-RU" sz="8000" b="0" dirty="0">
              <a:solidFill>
                <a:srgbClr val="FF0000"/>
              </a:solidFill>
              <a:latin typeface="Franklin Gothic Heavy" panose="020B0903020102020204" pitchFamily="34" charset="0"/>
            </a:endParaRPr>
          </a:p>
        </p:txBody>
      </p:sp>
    </p:spTree>
    <p:extLst>
      <p:ext uri="{BB962C8B-B14F-4D97-AF65-F5344CB8AC3E}">
        <p14:creationId xmlns:p14="http://schemas.microsoft.com/office/powerpoint/2010/main" val="3213509864"/>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0729192"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FF0000"/>
                </a:solidFill>
                <a:latin typeface="Franklin Gothic Demi Cond" panose="020B0706030402020204" pitchFamily="34" charset="0"/>
              </a:rPr>
              <a:t>Абсолютно гибкий </a:t>
            </a:r>
            <a:r>
              <a:rPr lang="ru-RU" sz="3600" b="0" dirty="0">
                <a:solidFill>
                  <a:srgbClr val="002060"/>
                </a:solidFill>
                <a:latin typeface="Franklin Gothic Demi Cond" panose="020B0706030402020204" pitchFamily="34" charset="0"/>
              </a:rPr>
              <a:t>расчет зарплаты по 25+ показателям</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Зарплата</a:t>
            </a:r>
          </a:p>
        </p:txBody>
      </p:sp>
      <p:sp>
        <p:nvSpPr>
          <p:cNvPr id="4" name="Заголовок 6">
            <a:extLst>
              <a:ext uri="{FF2B5EF4-FFF2-40B4-BE49-F238E27FC236}">
                <a16:creationId xmlns:a16="http://schemas.microsoft.com/office/drawing/2014/main" id="{B944F825-5B86-4F97-9382-20D88EC4D5E1}"/>
              </a:ext>
            </a:extLst>
          </p:cNvPr>
          <p:cNvSpPr txBox="1">
            <a:spLocks/>
          </p:cNvSpPr>
          <p:nvPr/>
        </p:nvSpPr>
        <p:spPr bwMode="auto">
          <a:xfrm>
            <a:off x="372546" y="5305945"/>
            <a:ext cx="10475981" cy="104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buFontTx/>
              <a:buNone/>
            </a:pPr>
            <a:r>
              <a:rPr lang="ru-RU" altLang="ru-RU" b="0" dirty="0">
                <a:solidFill>
                  <a:srgbClr val="002060"/>
                </a:solidFill>
                <a:latin typeface="Franklin Gothic Demi Cond" panose="020B0706030402020204" pitchFamily="34" charset="0"/>
              </a:rPr>
              <a:t>Формулы пишутся как в начальной школе. При этом если вдруг фантазии еще сильнее, можно использовать свой код (процедуру) на языке 1С</a:t>
            </a:r>
          </a:p>
        </p:txBody>
      </p:sp>
      <p:pic>
        <p:nvPicPr>
          <p:cNvPr id="9" name="Picture 3">
            <a:extLst>
              <a:ext uri="{FF2B5EF4-FFF2-40B4-BE49-F238E27FC236}">
                <a16:creationId xmlns:a16="http://schemas.microsoft.com/office/drawing/2014/main" id="{9B8B4571-5FDC-4905-81CF-9E4BE16DF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580" y="1559644"/>
            <a:ext cx="4033837"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a:extLst>
              <a:ext uri="{FF2B5EF4-FFF2-40B4-BE49-F238E27FC236}">
                <a16:creationId xmlns:a16="http://schemas.microsoft.com/office/drawing/2014/main" id="{9C11CE2F-E1BA-480E-A449-221127C0B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342" y="1559644"/>
            <a:ext cx="2637316" cy="3640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a:extLst>
              <a:ext uri="{FF2B5EF4-FFF2-40B4-BE49-F238E27FC236}">
                <a16:creationId xmlns:a16="http://schemas.microsoft.com/office/drawing/2014/main" id="{5B5B07DF-B805-4294-A173-E66EE5DBD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414" y="1581077"/>
            <a:ext cx="42862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476461"/>
      </p:ext>
    </p:extLst>
  </p:cSld>
  <p:clrMapOvr>
    <a:masterClrMapping/>
  </p:clrMapOvr>
  <p:transition>
    <p:strips dir="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0729192"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Распределение ЗП в </a:t>
            </a:r>
            <a:r>
              <a:rPr lang="ru-RU" sz="3600" b="0" dirty="0">
                <a:solidFill>
                  <a:srgbClr val="FF0000"/>
                </a:solidFill>
                <a:latin typeface="Franklin Gothic Demi Cond" panose="020B0706030402020204" pitchFamily="34" charset="0"/>
              </a:rPr>
              <a:t>себестоимости </a:t>
            </a:r>
            <a:r>
              <a:rPr lang="ru-RU" sz="3600" b="0" dirty="0">
                <a:solidFill>
                  <a:srgbClr val="002060"/>
                </a:solidFill>
                <a:latin typeface="Franklin Gothic Demi Cond" panose="020B0706030402020204" pitchFamily="34" charset="0"/>
              </a:rPr>
              <a:t>работ и заказов</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Зарплата</a:t>
            </a:r>
          </a:p>
        </p:txBody>
      </p:sp>
      <p:sp>
        <p:nvSpPr>
          <p:cNvPr id="4" name="Заголовок 6">
            <a:extLst>
              <a:ext uri="{FF2B5EF4-FFF2-40B4-BE49-F238E27FC236}">
                <a16:creationId xmlns:a16="http://schemas.microsoft.com/office/drawing/2014/main" id="{B944F825-5B86-4F97-9382-20D88EC4D5E1}"/>
              </a:ext>
            </a:extLst>
          </p:cNvPr>
          <p:cNvSpPr txBox="1">
            <a:spLocks/>
          </p:cNvSpPr>
          <p:nvPr/>
        </p:nvSpPr>
        <p:spPr bwMode="auto">
          <a:xfrm>
            <a:off x="8419034" y="1268760"/>
            <a:ext cx="3437606"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buFontTx/>
              <a:buNone/>
            </a:pPr>
            <a:r>
              <a:rPr lang="ru-RU" altLang="ru-RU" sz="2400" b="0" dirty="0">
                <a:solidFill>
                  <a:srgbClr val="002060"/>
                </a:solidFill>
                <a:latin typeface="Franklin Gothic Demi Cond" panose="020B0706030402020204" pitchFamily="34" charset="0"/>
              </a:rPr>
              <a:t>Для более точного учета прибыли по заказам и работам вы можете относить зарплату исполнителей, которые делали работу, на себестоимость этой работы.</a:t>
            </a:r>
          </a:p>
          <a:p>
            <a:pPr algn="l">
              <a:buFontTx/>
              <a:buNone/>
            </a:pPr>
            <a:endParaRPr lang="ru-RU" altLang="ru-RU" sz="2400" b="0" dirty="0">
              <a:solidFill>
                <a:srgbClr val="002060"/>
              </a:solidFill>
              <a:latin typeface="Franklin Gothic Demi Cond" panose="020B0706030402020204" pitchFamily="34" charset="0"/>
            </a:endParaRPr>
          </a:p>
          <a:p>
            <a:pPr algn="l">
              <a:buFontTx/>
              <a:buNone/>
            </a:pPr>
            <a:r>
              <a:rPr lang="ru-RU" altLang="ru-RU" sz="2400" b="0" dirty="0">
                <a:solidFill>
                  <a:srgbClr val="002060"/>
                </a:solidFill>
                <a:latin typeface="Franklin Gothic Demi Cond" panose="020B0706030402020204" pitchFamily="34" charset="0"/>
              </a:rPr>
              <a:t>В примере отчет «Прибыль» с колонкой «Затраты на ЗП».</a:t>
            </a:r>
          </a:p>
        </p:txBody>
      </p:sp>
      <p:pic>
        <p:nvPicPr>
          <p:cNvPr id="17410" name="Picture 2">
            <a:extLst>
              <a:ext uri="{FF2B5EF4-FFF2-40B4-BE49-F238E27FC236}">
                <a16:creationId xmlns:a16="http://schemas.microsoft.com/office/drawing/2014/main" id="{D485A7AF-7372-41E1-941F-FD9FF6C1EC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4" y="1361728"/>
            <a:ext cx="5400600" cy="228229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51068F75-2513-4015-9327-78009BE52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4" y="3664985"/>
            <a:ext cx="7867650"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973652"/>
      </p:ext>
    </p:extLst>
  </p:cSld>
  <p:clrMapOvr>
    <a:masterClrMapping/>
  </p:clrMapOvr>
  <p:transition>
    <p:strips dir="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0729192"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Авансовые отчеты и баланс по сотруднику</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Зарплата</a:t>
            </a:r>
          </a:p>
        </p:txBody>
      </p:sp>
      <p:sp>
        <p:nvSpPr>
          <p:cNvPr id="4" name="Заголовок 6">
            <a:extLst>
              <a:ext uri="{FF2B5EF4-FFF2-40B4-BE49-F238E27FC236}">
                <a16:creationId xmlns:a16="http://schemas.microsoft.com/office/drawing/2014/main" id="{B944F825-5B86-4F97-9382-20D88EC4D5E1}"/>
              </a:ext>
            </a:extLst>
          </p:cNvPr>
          <p:cNvSpPr txBox="1">
            <a:spLocks/>
          </p:cNvSpPr>
          <p:nvPr/>
        </p:nvSpPr>
        <p:spPr bwMode="auto">
          <a:xfrm>
            <a:off x="551384" y="3868921"/>
            <a:ext cx="11377264" cy="287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buFontTx/>
              <a:buNone/>
            </a:pPr>
            <a:r>
              <a:rPr lang="ru-RU" altLang="ru-RU" sz="2400" b="0" dirty="0">
                <a:solidFill>
                  <a:srgbClr val="002060"/>
                </a:solidFill>
                <a:latin typeface="Franklin Gothic Demi Cond" panose="020B0706030402020204" pitchFamily="34" charset="0"/>
              </a:rPr>
              <a:t>Можно иметь много договоров с контрагентами, в т.ч. и с сотрудниками. Это дает возможность разделить денежные и товарные потоки с ними. Например, для сотрудника понимать какой долг с ним по зарплате, а какой по подотчетным деньгам на покупку товаров для автосервиса. Можно учитывать продажи сотруднику как клиенту — все отражается с балансе по договору.</a:t>
            </a:r>
          </a:p>
        </p:txBody>
      </p:sp>
      <p:pic>
        <p:nvPicPr>
          <p:cNvPr id="18434" name="Picture 2">
            <a:extLst>
              <a:ext uri="{FF2B5EF4-FFF2-40B4-BE49-F238E27FC236}">
                <a16:creationId xmlns:a16="http://schemas.microsoft.com/office/drawing/2014/main" id="{DDFC4CCE-400C-4825-A401-CCEDD4A31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4" y="1404903"/>
            <a:ext cx="4314825" cy="291465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41202B3C-C276-4307-9D1A-C6F3F58CA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949" y="2321572"/>
            <a:ext cx="3726101" cy="2062116"/>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a:extLst>
              <a:ext uri="{FF2B5EF4-FFF2-40B4-BE49-F238E27FC236}">
                <a16:creationId xmlns:a16="http://schemas.microsoft.com/office/drawing/2014/main" id="{0CFB5A29-CE2D-470B-917D-007D6BC89E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164" y="1272158"/>
            <a:ext cx="5953125"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24634"/>
      </p:ext>
    </p:extLst>
  </p:cSld>
  <p:clrMapOvr>
    <a:masterClrMapping/>
  </p:clrMapOvr>
  <p:transition>
    <p:strips dir="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p:cNvSpPr txBox="1">
            <a:spLocks/>
          </p:cNvSpPr>
          <p:nvPr/>
        </p:nvSpPr>
        <p:spPr bwMode="auto">
          <a:xfrm>
            <a:off x="1127447" y="785664"/>
            <a:ext cx="9937106" cy="52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ctr"/>
            <a:r>
              <a:rPr lang="ru-RU" sz="6600" b="0" dirty="0">
                <a:solidFill>
                  <a:srgbClr val="FF0000"/>
                </a:solidFill>
                <a:latin typeface="Franklin Gothic Heavy" panose="020B0903020102020204" pitchFamily="34" charset="0"/>
              </a:rPr>
              <a:t>Заказ-наряд</a:t>
            </a:r>
            <a:endParaRPr lang="ru-RU" sz="8000" b="0" dirty="0">
              <a:solidFill>
                <a:srgbClr val="FF0000"/>
              </a:solidFill>
              <a:latin typeface="Franklin Gothic Heavy" panose="020B0903020102020204" pitchFamily="34" charset="0"/>
            </a:endParaRPr>
          </a:p>
        </p:txBody>
      </p:sp>
    </p:spTree>
    <p:extLst>
      <p:ext uri="{BB962C8B-B14F-4D97-AF65-F5344CB8AC3E}">
        <p14:creationId xmlns:p14="http://schemas.microsoft.com/office/powerpoint/2010/main" val="2336410387"/>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p:cNvSpPr txBox="1">
            <a:spLocks/>
          </p:cNvSpPr>
          <p:nvPr/>
        </p:nvSpPr>
        <p:spPr bwMode="auto">
          <a:xfrm>
            <a:off x="1127447" y="785664"/>
            <a:ext cx="9937106" cy="52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ctr"/>
            <a:r>
              <a:rPr lang="ru-RU" sz="6600" b="0" dirty="0">
                <a:solidFill>
                  <a:srgbClr val="FF0000"/>
                </a:solidFill>
                <a:latin typeface="Franklin Gothic Heavy" panose="020B0903020102020204" pitchFamily="34" charset="0"/>
              </a:rPr>
              <a:t> Управленческий учет</a:t>
            </a:r>
            <a:endParaRPr lang="ru-RU" sz="8000" b="0" dirty="0">
              <a:solidFill>
                <a:srgbClr val="FF0000"/>
              </a:solidFill>
              <a:latin typeface="Franklin Gothic Heavy" panose="020B0903020102020204" pitchFamily="34" charset="0"/>
            </a:endParaRPr>
          </a:p>
        </p:txBody>
      </p:sp>
    </p:spTree>
    <p:extLst>
      <p:ext uri="{BB962C8B-B14F-4D97-AF65-F5344CB8AC3E}">
        <p14:creationId xmlns:p14="http://schemas.microsoft.com/office/powerpoint/2010/main" val="1477995202"/>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Замкнутый управленческий баланс предприятия</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Управленческий учет</a:t>
            </a:r>
          </a:p>
        </p:txBody>
      </p:sp>
      <p:pic>
        <p:nvPicPr>
          <p:cNvPr id="4" name="Рисунок 3">
            <a:extLst>
              <a:ext uri="{FF2B5EF4-FFF2-40B4-BE49-F238E27FC236}">
                <a16:creationId xmlns:a16="http://schemas.microsoft.com/office/drawing/2014/main" id="{902C8EF6-E2F9-4526-8BB7-2C932FEAE8C3}"/>
              </a:ext>
            </a:extLst>
          </p:cNvPr>
          <p:cNvPicPr>
            <a:picLocks noChangeAspect="1"/>
          </p:cNvPicPr>
          <p:nvPr/>
        </p:nvPicPr>
        <p:blipFill>
          <a:blip r:embed="rId2"/>
          <a:stretch>
            <a:fillRect/>
          </a:stretch>
        </p:blipFill>
        <p:spPr>
          <a:xfrm>
            <a:off x="551384" y="1361728"/>
            <a:ext cx="5287113" cy="5039428"/>
          </a:xfrm>
          <a:prstGeom prst="rect">
            <a:avLst/>
          </a:prstGeom>
        </p:spPr>
      </p:pic>
      <p:sp>
        <p:nvSpPr>
          <p:cNvPr id="3" name="Прямоугольник 2">
            <a:extLst>
              <a:ext uri="{FF2B5EF4-FFF2-40B4-BE49-F238E27FC236}">
                <a16:creationId xmlns:a16="http://schemas.microsoft.com/office/drawing/2014/main" id="{4F3C9AA3-8B12-4C21-B9E0-DD780492CB9C}"/>
              </a:ext>
            </a:extLst>
          </p:cNvPr>
          <p:cNvSpPr/>
          <p:nvPr/>
        </p:nvSpPr>
        <p:spPr>
          <a:xfrm>
            <a:off x="695400" y="1844824"/>
            <a:ext cx="5040560" cy="252028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5BC950FE-DF8A-46F2-8EBC-BA9D0ABFB90B}"/>
              </a:ext>
            </a:extLst>
          </p:cNvPr>
          <p:cNvSpPr/>
          <p:nvPr/>
        </p:nvSpPr>
        <p:spPr>
          <a:xfrm>
            <a:off x="695400" y="4386064"/>
            <a:ext cx="5040560" cy="1635224"/>
          </a:xfrm>
          <a:prstGeom prst="rect">
            <a:avLst/>
          </a:prstGeom>
          <a:noFill/>
          <a:ln w="444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Заголовок 6">
            <a:extLst>
              <a:ext uri="{FF2B5EF4-FFF2-40B4-BE49-F238E27FC236}">
                <a16:creationId xmlns:a16="http://schemas.microsoft.com/office/drawing/2014/main" id="{F0F2E58F-E06E-493A-A30D-9781B4BAA549}"/>
              </a:ext>
            </a:extLst>
          </p:cNvPr>
          <p:cNvSpPr txBox="1">
            <a:spLocks/>
          </p:cNvSpPr>
          <p:nvPr/>
        </p:nvSpPr>
        <p:spPr bwMode="auto">
          <a:xfrm>
            <a:off x="6096000" y="1439598"/>
            <a:ext cx="5544616" cy="11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FF0000"/>
                </a:solidFill>
                <a:latin typeface="Franklin Gothic Demi Cond" panose="020B0706030402020204" pitchFamily="34" charset="0"/>
              </a:rPr>
              <a:t>Верхняя часть </a:t>
            </a:r>
            <a:r>
              <a:rPr lang="ru-RU" sz="3600" b="0" dirty="0">
                <a:solidFill>
                  <a:srgbClr val="002060"/>
                </a:solidFill>
                <a:latin typeface="Franklin Gothic Demi Cond" panose="020B0706030402020204" pitchFamily="34" charset="0"/>
              </a:rPr>
              <a:t>— активы и разница в активах за период</a:t>
            </a:r>
          </a:p>
        </p:txBody>
      </p:sp>
      <p:sp>
        <p:nvSpPr>
          <p:cNvPr id="9" name="Заголовок 6">
            <a:extLst>
              <a:ext uri="{FF2B5EF4-FFF2-40B4-BE49-F238E27FC236}">
                <a16:creationId xmlns:a16="http://schemas.microsoft.com/office/drawing/2014/main" id="{849F7064-5A1A-4C81-9303-4AA8D1D7078F}"/>
              </a:ext>
            </a:extLst>
          </p:cNvPr>
          <p:cNvSpPr txBox="1">
            <a:spLocks/>
          </p:cNvSpPr>
          <p:nvPr/>
        </p:nvSpPr>
        <p:spPr bwMode="auto">
          <a:xfrm>
            <a:off x="6096000" y="2830343"/>
            <a:ext cx="5544616" cy="155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70C0"/>
                </a:solidFill>
                <a:latin typeface="Franklin Gothic Demi Cond" panose="020B0706030402020204" pitchFamily="34" charset="0"/>
              </a:rPr>
              <a:t>Нижняя</a:t>
            </a:r>
            <a:r>
              <a:rPr lang="ru-RU" sz="3600" b="0" dirty="0">
                <a:solidFill>
                  <a:srgbClr val="FF0000"/>
                </a:solidFill>
                <a:latin typeface="Franklin Gothic Demi Cond" panose="020B0706030402020204" pitchFamily="34" charset="0"/>
              </a:rPr>
              <a:t> </a:t>
            </a:r>
            <a:r>
              <a:rPr lang="ru-RU" sz="3600" b="0" dirty="0">
                <a:solidFill>
                  <a:srgbClr val="0070C0"/>
                </a:solidFill>
                <a:latin typeface="Franklin Gothic Demi Cond" panose="020B0706030402020204" pitchFamily="34" charset="0"/>
              </a:rPr>
              <a:t>часть</a:t>
            </a:r>
            <a:r>
              <a:rPr lang="ru-RU" sz="3600" b="0" dirty="0">
                <a:solidFill>
                  <a:srgbClr val="FF0000"/>
                </a:solidFill>
                <a:latin typeface="Franklin Gothic Demi Cond" panose="020B0706030402020204" pitchFamily="34" charset="0"/>
              </a:rPr>
              <a:t> </a:t>
            </a:r>
            <a:r>
              <a:rPr lang="ru-RU" sz="3600" b="0" dirty="0">
                <a:solidFill>
                  <a:srgbClr val="002060"/>
                </a:solidFill>
                <a:latin typeface="Franklin Gothic Demi Cond" panose="020B0706030402020204" pitchFamily="34" charset="0"/>
              </a:rPr>
              <a:t>— прибыль и издержки и разница между ними за период</a:t>
            </a:r>
          </a:p>
        </p:txBody>
      </p:sp>
      <p:sp>
        <p:nvSpPr>
          <p:cNvPr id="10" name="Заголовок 6">
            <a:extLst>
              <a:ext uri="{FF2B5EF4-FFF2-40B4-BE49-F238E27FC236}">
                <a16:creationId xmlns:a16="http://schemas.microsoft.com/office/drawing/2014/main" id="{C780A888-8838-4971-8556-753984EE5462}"/>
              </a:ext>
            </a:extLst>
          </p:cNvPr>
          <p:cNvSpPr txBox="1">
            <a:spLocks/>
          </p:cNvSpPr>
          <p:nvPr/>
        </p:nvSpPr>
        <p:spPr bwMode="auto">
          <a:xfrm>
            <a:off x="6080314" y="4579496"/>
            <a:ext cx="5544616" cy="155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endParaRPr lang="ru-RU" sz="3600" b="0" dirty="0">
              <a:solidFill>
                <a:srgbClr val="002060"/>
              </a:solidFill>
              <a:latin typeface="Franklin Gothic Demi Cond" panose="020B0706030402020204" pitchFamily="34" charset="0"/>
            </a:endParaRPr>
          </a:p>
        </p:txBody>
      </p:sp>
    </p:spTree>
    <p:extLst>
      <p:ext uri="{BB962C8B-B14F-4D97-AF65-F5344CB8AC3E}">
        <p14:creationId xmlns:p14="http://schemas.microsoft.com/office/powerpoint/2010/main" val="3906545964"/>
      </p:ext>
    </p:extLst>
  </p:cSld>
  <p:clrMapOvr>
    <a:masterClrMapping/>
  </p:clrMapOvr>
  <p:transition>
    <p:strips dir="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Замкнутый управленческий баланс предприятия</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Управленческий учет</a:t>
            </a:r>
          </a:p>
        </p:txBody>
      </p:sp>
      <p:sp>
        <p:nvSpPr>
          <p:cNvPr id="8" name="Заголовок 6">
            <a:extLst>
              <a:ext uri="{FF2B5EF4-FFF2-40B4-BE49-F238E27FC236}">
                <a16:creationId xmlns:a16="http://schemas.microsoft.com/office/drawing/2014/main" id="{F0F2E58F-E06E-493A-A30D-9781B4BAA549}"/>
              </a:ext>
            </a:extLst>
          </p:cNvPr>
          <p:cNvSpPr txBox="1">
            <a:spLocks/>
          </p:cNvSpPr>
          <p:nvPr/>
        </p:nvSpPr>
        <p:spPr bwMode="auto">
          <a:xfrm>
            <a:off x="6096000" y="1439598"/>
            <a:ext cx="5544616" cy="4911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spcBef>
                <a:spcPts val="600"/>
              </a:spcBef>
              <a:spcAft>
                <a:spcPts val="600"/>
              </a:spcAft>
            </a:pPr>
            <a:r>
              <a:rPr lang="ru-RU" sz="3200" b="0" dirty="0">
                <a:solidFill>
                  <a:srgbClr val="FF0000"/>
                </a:solidFill>
                <a:latin typeface="Franklin Gothic Demi Cond" panose="020B0706030402020204" pitchFamily="34" charset="0"/>
              </a:rPr>
              <a:t>Почему замкнутый?</a:t>
            </a:r>
          </a:p>
          <a:p>
            <a:pPr algn="l">
              <a:spcBef>
                <a:spcPts val="600"/>
              </a:spcBef>
              <a:spcAft>
                <a:spcPts val="600"/>
              </a:spcAft>
            </a:pPr>
            <a:r>
              <a:rPr lang="ru-RU" sz="3200" b="0" dirty="0">
                <a:solidFill>
                  <a:srgbClr val="002060"/>
                </a:solidFill>
                <a:latin typeface="Franklin Gothic Demi Cond" panose="020B0706030402020204" pitchFamily="34" charset="0"/>
              </a:rPr>
              <a:t>Обратите внимание что итоги верхней и нижней частей </a:t>
            </a:r>
            <a:r>
              <a:rPr lang="ru-RU" sz="3200" b="0" dirty="0">
                <a:solidFill>
                  <a:srgbClr val="FF0000"/>
                </a:solidFill>
                <a:latin typeface="Franklin Gothic Demi Cond" panose="020B0706030402020204" pitchFamily="34" charset="0"/>
              </a:rPr>
              <a:t>совпадают</a:t>
            </a:r>
            <a:r>
              <a:rPr lang="ru-RU" sz="3200" b="0" dirty="0">
                <a:solidFill>
                  <a:srgbClr val="002060"/>
                </a:solidFill>
                <a:latin typeface="Franklin Gothic Demi Cond" panose="020B0706030402020204" pitchFamily="34" charset="0"/>
              </a:rPr>
              <a:t>.</a:t>
            </a:r>
          </a:p>
          <a:p>
            <a:pPr algn="l">
              <a:spcBef>
                <a:spcPts val="600"/>
              </a:spcBef>
              <a:spcAft>
                <a:spcPts val="600"/>
              </a:spcAft>
            </a:pPr>
            <a:r>
              <a:rPr lang="ru-RU" sz="3200" b="0" dirty="0">
                <a:solidFill>
                  <a:srgbClr val="002060"/>
                </a:solidFill>
                <a:latin typeface="Franklin Gothic Demi Cond" panose="020B0706030402020204" pitchFamily="34" charset="0"/>
              </a:rPr>
              <a:t>Это означает что отчеты по прибыли и издержкам </a:t>
            </a:r>
            <a:r>
              <a:rPr lang="ru-RU" sz="3200" b="0" dirty="0">
                <a:solidFill>
                  <a:srgbClr val="FF0000"/>
                </a:solidFill>
                <a:latin typeface="Franklin Gothic Demi Cond" panose="020B0706030402020204" pitchFamily="34" charset="0"/>
              </a:rPr>
              <a:t>правильно работают и не потеряли никаких сумм</a:t>
            </a:r>
            <a:r>
              <a:rPr lang="ru-RU" sz="3200" b="0" dirty="0">
                <a:solidFill>
                  <a:srgbClr val="002060"/>
                </a:solidFill>
                <a:latin typeface="Franklin Gothic Demi Cond" panose="020B0706030402020204" pitchFamily="34" charset="0"/>
              </a:rPr>
              <a:t>. </a:t>
            </a:r>
          </a:p>
        </p:txBody>
      </p:sp>
      <p:pic>
        <p:nvPicPr>
          <p:cNvPr id="11" name="Рисунок 10">
            <a:extLst>
              <a:ext uri="{FF2B5EF4-FFF2-40B4-BE49-F238E27FC236}">
                <a16:creationId xmlns:a16="http://schemas.microsoft.com/office/drawing/2014/main" id="{92F4912B-8F30-4F9D-ACB9-B1BD071CCE39}"/>
              </a:ext>
            </a:extLst>
          </p:cNvPr>
          <p:cNvPicPr>
            <a:picLocks noChangeAspect="1"/>
          </p:cNvPicPr>
          <p:nvPr/>
        </p:nvPicPr>
        <p:blipFill>
          <a:blip r:embed="rId2"/>
          <a:stretch>
            <a:fillRect/>
          </a:stretch>
        </p:blipFill>
        <p:spPr>
          <a:xfrm>
            <a:off x="551383" y="1401803"/>
            <a:ext cx="5441085" cy="5195549"/>
          </a:xfrm>
          <a:prstGeom prst="rect">
            <a:avLst/>
          </a:prstGeom>
        </p:spPr>
      </p:pic>
    </p:spTree>
    <p:extLst>
      <p:ext uri="{BB962C8B-B14F-4D97-AF65-F5344CB8AC3E}">
        <p14:creationId xmlns:p14="http://schemas.microsoft.com/office/powerpoint/2010/main" val="3868622594"/>
      </p:ext>
    </p:extLst>
  </p:cSld>
  <p:clrMapOvr>
    <a:masterClrMapping/>
  </p:clrMapOvr>
  <p:transition>
    <p:strips dir="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Замкнутый управленческий баланс предприятия</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Управленческий учет</a:t>
            </a:r>
          </a:p>
        </p:txBody>
      </p:sp>
      <p:pic>
        <p:nvPicPr>
          <p:cNvPr id="4" name="Рисунок 3">
            <a:extLst>
              <a:ext uri="{FF2B5EF4-FFF2-40B4-BE49-F238E27FC236}">
                <a16:creationId xmlns:a16="http://schemas.microsoft.com/office/drawing/2014/main" id="{902C8EF6-E2F9-4526-8BB7-2C932FEAE8C3}"/>
              </a:ext>
            </a:extLst>
          </p:cNvPr>
          <p:cNvPicPr>
            <a:picLocks noChangeAspect="1"/>
          </p:cNvPicPr>
          <p:nvPr/>
        </p:nvPicPr>
        <p:blipFill>
          <a:blip r:embed="rId2"/>
          <a:stretch>
            <a:fillRect/>
          </a:stretch>
        </p:blipFill>
        <p:spPr>
          <a:xfrm>
            <a:off x="551384" y="1361728"/>
            <a:ext cx="5287113" cy="5039428"/>
          </a:xfrm>
          <a:prstGeom prst="rect">
            <a:avLst/>
          </a:prstGeom>
        </p:spPr>
      </p:pic>
      <p:sp>
        <p:nvSpPr>
          <p:cNvPr id="8" name="Заголовок 6">
            <a:extLst>
              <a:ext uri="{FF2B5EF4-FFF2-40B4-BE49-F238E27FC236}">
                <a16:creationId xmlns:a16="http://schemas.microsoft.com/office/drawing/2014/main" id="{F0F2E58F-E06E-493A-A30D-9781B4BAA549}"/>
              </a:ext>
            </a:extLst>
          </p:cNvPr>
          <p:cNvSpPr txBox="1">
            <a:spLocks/>
          </p:cNvSpPr>
          <p:nvPr/>
        </p:nvSpPr>
        <p:spPr bwMode="auto">
          <a:xfrm>
            <a:off x="6096000" y="1439598"/>
            <a:ext cx="5832648" cy="472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FF0000"/>
                </a:solidFill>
                <a:latin typeface="Franklin Gothic Demi Cond" panose="020B0706030402020204" pitchFamily="34" charset="0"/>
              </a:rPr>
              <a:t>Дополнительно, баланс показывает сколько стоит ваш бизнес. </a:t>
            </a:r>
          </a:p>
          <a:p>
            <a:pPr algn="l"/>
            <a:r>
              <a:rPr lang="ru-RU" b="0" dirty="0">
                <a:solidFill>
                  <a:srgbClr val="002060"/>
                </a:solidFill>
                <a:latin typeface="Franklin Gothic Demi Cond" panose="020B0706030402020204" pitchFamily="34" charset="0"/>
              </a:rPr>
              <a:t>Он учитывает все денежное (нал, безнал) и все не денежное, переведенное в деньги (стоимость товаров, основных средств и их амортизацию), долги.</a:t>
            </a:r>
          </a:p>
          <a:p>
            <a:pPr algn="l"/>
            <a:r>
              <a:rPr lang="ru-RU" b="0" dirty="0">
                <a:solidFill>
                  <a:srgbClr val="002060"/>
                </a:solidFill>
                <a:latin typeface="Franklin Gothic Demi Cond" panose="020B0706030402020204" pitchFamily="34" charset="0"/>
              </a:rPr>
              <a:t>Если всё продать, вернуть и заплатить долги, вы получите цифру активов на конец периода. От этой цифры можно оттолкнуться для реальной оценки бизнеса.</a:t>
            </a:r>
          </a:p>
        </p:txBody>
      </p:sp>
    </p:spTree>
    <p:extLst>
      <p:ext uri="{BB962C8B-B14F-4D97-AF65-F5344CB8AC3E}">
        <p14:creationId xmlns:p14="http://schemas.microsoft.com/office/powerpoint/2010/main" val="1605909735"/>
      </p:ext>
    </p:extLst>
  </p:cSld>
  <p:clrMapOvr>
    <a:masterClrMapping/>
  </p:clrMapOvr>
  <p:transition>
    <p:strips dir="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Доходы/расходы по ЦФО* и статьям затрат</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Управленческий учет</a:t>
            </a:r>
          </a:p>
        </p:txBody>
      </p:sp>
      <p:sp>
        <p:nvSpPr>
          <p:cNvPr id="8" name="Заголовок 6">
            <a:extLst>
              <a:ext uri="{FF2B5EF4-FFF2-40B4-BE49-F238E27FC236}">
                <a16:creationId xmlns:a16="http://schemas.microsoft.com/office/drawing/2014/main" id="{F0F2E58F-E06E-493A-A30D-9781B4BAA549}"/>
              </a:ext>
            </a:extLst>
          </p:cNvPr>
          <p:cNvSpPr txBox="1">
            <a:spLocks/>
          </p:cNvSpPr>
          <p:nvPr/>
        </p:nvSpPr>
        <p:spPr bwMode="auto">
          <a:xfrm>
            <a:off x="7968208" y="2395363"/>
            <a:ext cx="3960440" cy="206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Один отчет в котором показана рентабельность по каждому направлению деятельности или филиалу</a:t>
            </a:r>
          </a:p>
        </p:txBody>
      </p:sp>
      <p:pic>
        <p:nvPicPr>
          <p:cNvPr id="7" name="Рисунок 6">
            <a:extLst>
              <a:ext uri="{FF2B5EF4-FFF2-40B4-BE49-F238E27FC236}">
                <a16:creationId xmlns:a16="http://schemas.microsoft.com/office/drawing/2014/main" id="{873C34BB-E62E-4955-AA7B-E2EFA130C0D4}"/>
              </a:ext>
            </a:extLst>
          </p:cNvPr>
          <p:cNvPicPr>
            <a:picLocks noChangeAspect="1"/>
          </p:cNvPicPr>
          <p:nvPr/>
        </p:nvPicPr>
        <p:blipFill>
          <a:blip r:embed="rId2"/>
          <a:stretch>
            <a:fillRect/>
          </a:stretch>
        </p:blipFill>
        <p:spPr>
          <a:xfrm>
            <a:off x="425894" y="1484784"/>
            <a:ext cx="7326290" cy="4398400"/>
          </a:xfrm>
          <a:prstGeom prst="rect">
            <a:avLst/>
          </a:prstGeom>
        </p:spPr>
      </p:pic>
      <p:sp>
        <p:nvSpPr>
          <p:cNvPr id="9" name="Заголовок 6">
            <a:extLst>
              <a:ext uri="{FF2B5EF4-FFF2-40B4-BE49-F238E27FC236}">
                <a16:creationId xmlns:a16="http://schemas.microsoft.com/office/drawing/2014/main" id="{71A4E69C-9461-4F8B-8B78-B462D66A9436}"/>
              </a:ext>
            </a:extLst>
          </p:cNvPr>
          <p:cNvSpPr txBox="1">
            <a:spLocks/>
          </p:cNvSpPr>
          <p:nvPr/>
        </p:nvSpPr>
        <p:spPr bwMode="auto">
          <a:xfrm>
            <a:off x="425894" y="5544752"/>
            <a:ext cx="10206610" cy="116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000" b="0" dirty="0">
                <a:solidFill>
                  <a:srgbClr val="002060"/>
                </a:solidFill>
                <a:latin typeface="Franklin Gothic Demi Cond" panose="020B0706030402020204" pitchFamily="34" charset="0"/>
              </a:rPr>
              <a:t>*ЦФО — центр финансовой отчетности. Например, направление деятельности или подразделение</a:t>
            </a:r>
          </a:p>
        </p:txBody>
      </p:sp>
    </p:spTree>
    <p:extLst>
      <p:ext uri="{BB962C8B-B14F-4D97-AF65-F5344CB8AC3E}">
        <p14:creationId xmlns:p14="http://schemas.microsoft.com/office/powerpoint/2010/main" val="2321962722"/>
      </p:ext>
    </p:extLst>
  </p:cSld>
  <p:clrMapOvr>
    <a:masterClrMapping/>
  </p:clrMapOvr>
  <p:transition>
    <p:strips dir="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Бюджет доходов/расходов, анализ план/факт</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Управленческий учет</a:t>
            </a:r>
          </a:p>
        </p:txBody>
      </p:sp>
      <p:pic>
        <p:nvPicPr>
          <p:cNvPr id="10" name="Рисунок 1">
            <a:extLst>
              <a:ext uri="{FF2B5EF4-FFF2-40B4-BE49-F238E27FC236}">
                <a16:creationId xmlns:a16="http://schemas.microsoft.com/office/drawing/2014/main" id="{FE749D08-102A-41C9-BF19-6E2D17117D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377" y="1361728"/>
            <a:ext cx="6696744" cy="433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solovjev\AppData\Local\Temp\SNAGHTMLf234ebc.PNG">
            <a:extLst>
              <a:ext uri="{FF2B5EF4-FFF2-40B4-BE49-F238E27FC236}">
                <a16:creationId xmlns:a16="http://schemas.microsoft.com/office/drawing/2014/main" id="{7656B27D-3B87-4D9D-9585-DD8C2CCD9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0108" y="3284984"/>
            <a:ext cx="7363334" cy="32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3204773"/>
      </p:ext>
    </p:extLst>
  </p:cSld>
  <p:clrMapOvr>
    <a:masterClrMapping/>
  </p:clrMapOvr>
  <p:transition>
    <p:strips dir="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Маркетинговый отчет по клиентам</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Управленческий учет</a:t>
            </a:r>
          </a:p>
        </p:txBody>
      </p:sp>
      <p:pic>
        <p:nvPicPr>
          <p:cNvPr id="4" name="Рисунок 3">
            <a:extLst>
              <a:ext uri="{FF2B5EF4-FFF2-40B4-BE49-F238E27FC236}">
                <a16:creationId xmlns:a16="http://schemas.microsoft.com/office/drawing/2014/main" id="{A2642883-598A-4BDB-8B06-BB4C98813C33}"/>
              </a:ext>
            </a:extLst>
          </p:cNvPr>
          <p:cNvPicPr>
            <a:picLocks noChangeAspect="1"/>
          </p:cNvPicPr>
          <p:nvPr/>
        </p:nvPicPr>
        <p:blipFill>
          <a:blip r:embed="rId2"/>
          <a:stretch>
            <a:fillRect/>
          </a:stretch>
        </p:blipFill>
        <p:spPr>
          <a:xfrm>
            <a:off x="439009" y="1484784"/>
            <a:ext cx="11114843" cy="3528392"/>
          </a:xfrm>
          <a:prstGeom prst="rect">
            <a:avLst/>
          </a:prstGeom>
        </p:spPr>
      </p:pic>
    </p:spTree>
    <p:extLst>
      <p:ext uri="{BB962C8B-B14F-4D97-AF65-F5344CB8AC3E}">
        <p14:creationId xmlns:p14="http://schemas.microsoft.com/office/powerpoint/2010/main" val="334884300"/>
      </p:ext>
    </p:extLst>
  </p:cSld>
  <p:clrMapOvr>
    <a:masterClrMapping/>
  </p:clrMapOvr>
  <p:transition>
    <p:strips dir="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en-US" sz="3600" b="0" dirty="0">
                <a:solidFill>
                  <a:srgbClr val="002060"/>
                </a:solidFill>
                <a:latin typeface="Franklin Gothic Demi Cond" panose="020B0706030402020204" pitchFamily="34" charset="0"/>
              </a:rPr>
              <a:t>ABC, XYZ </a:t>
            </a:r>
            <a:endParaRPr lang="ru-RU" sz="3600" b="0" dirty="0">
              <a:solidFill>
                <a:srgbClr val="002060"/>
              </a:solidFill>
              <a:latin typeface="Franklin Gothic Demi Cond" panose="020B0706030402020204" pitchFamily="34" charset="0"/>
            </a:endParaRP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Управленческий учет</a:t>
            </a:r>
          </a:p>
        </p:txBody>
      </p:sp>
      <p:pic>
        <p:nvPicPr>
          <p:cNvPr id="25602" name="Picture 2">
            <a:extLst>
              <a:ext uri="{FF2B5EF4-FFF2-40B4-BE49-F238E27FC236}">
                <a16:creationId xmlns:a16="http://schemas.microsoft.com/office/drawing/2014/main" id="{B911FAC6-7F66-4D40-AF90-986853071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253" y="1556792"/>
            <a:ext cx="956310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a:extLst>
              <a:ext uri="{FF2B5EF4-FFF2-40B4-BE49-F238E27FC236}">
                <a16:creationId xmlns:a16="http://schemas.microsoft.com/office/drawing/2014/main" id="{76616295-B544-4944-8B60-D09DC3A79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979" y="4466668"/>
            <a:ext cx="2952328" cy="2308538"/>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a:extLst>
              <a:ext uri="{FF2B5EF4-FFF2-40B4-BE49-F238E27FC236}">
                <a16:creationId xmlns:a16="http://schemas.microsoft.com/office/drawing/2014/main" id="{B5F7F0D3-03BC-4049-839C-CABC05468D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3703" y="2920578"/>
            <a:ext cx="9572625" cy="1857375"/>
          </a:xfrm>
          <a:prstGeom prst="rect">
            <a:avLst/>
          </a:prstGeom>
          <a:noFill/>
          <a:extLst>
            <a:ext uri="{909E8E84-426E-40DD-AFC4-6F175D3DCCD1}">
              <a14:hiddenFill xmlns:a14="http://schemas.microsoft.com/office/drawing/2010/main">
                <a:solidFill>
                  <a:srgbClr val="FFFFFF"/>
                </a:solidFill>
              </a14:hiddenFill>
            </a:ext>
          </a:extLst>
        </p:spPr>
      </p:pic>
      <p:sp>
        <p:nvSpPr>
          <p:cNvPr id="8" name="Заголовок 6">
            <a:extLst>
              <a:ext uri="{FF2B5EF4-FFF2-40B4-BE49-F238E27FC236}">
                <a16:creationId xmlns:a16="http://schemas.microsoft.com/office/drawing/2014/main" id="{C95E31A3-3253-401A-B672-58C7917B345B}"/>
              </a:ext>
            </a:extLst>
          </p:cNvPr>
          <p:cNvSpPr txBox="1">
            <a:spLocks/>
          </p:cNvSpPr>
          <p:nvPr/>
        </p:nvSpPr>
        <p:spPr bwMode="auto">
          <a:xfrm>
            <a:off x="3647727" y="4674095"/>
            <a:ext cx="7090569" cy="206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С возможностью записать значения в карточку товаров и подсветить ее при подборе.</a:t>
            </a:r>
          </a:p>
        </p:txBody>
      </p:sp>
    </p:spTree>
    <p:extLst>
      <p:ext uri="{BB962C8B-B14F-4D97-AF65-F5344CB8AC3E}">
        <p14:creationId xmlns:p14="http://schemas.microsoft.com/office/powerpoint/2010/main" val="2406340951"/>
      </p:ext>
    </p:extLst>
  </p:cSld>
  <p:clrMapOvr>
    <a:masterClrMapping/>
  </p:clrMapOvr>
  <p:transition>
    <p:strips dir="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a:extLst>
              <a:ext uri="{FF2B5EF4-FFF2-40B4-BE49-F238E27FC236}">
                <a16:creationId xmlns:a16="http://schemas.microsoft.com/office/drawing/2014/main" id="{6EF7E270-AC75-476E-9951-CEB1D6733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56" y="3896381"/>
            <a:ext cx="6816080" cy="2659868"/>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Сотни других отчетов для анализа бизнеса</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Управленческий учет</a:t>
            </a:r>
          </a:p>
        </p:txBody>
      </p:sp>
      <p:sp>
        <p:nvSpPr>
          <p:cNvPr id="5" name="Заголовок 6">
            <a:extLst>
              <a:ext uri="{FF2B5EF4-FFF2-40B4-BE49-F238E27FC236}">
                <a16:creationId xmlns:a16="http://schemas.microsoft.com/office/drawing/2014/main" id="{DF7951C5-65E2-4445-96A2-B92846808D62}"/>
              </a:ext>
            </a:extLst>
          </p:cNvPr>
          <p:cNvSpPr txBox="1">
            <a:spLocks/>
          </p:cNvSpPr>
          <p:nvPr/>
        </p:nvSpPr>
        <p:spPr bwMode="auto">
          <a:xfrm>
            <a:off x="7680176" y="4221088"/>
            <a:ext cx="4104456" cy="150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Очень много отчетов, которые настраиваются с помощью мышки. Простановкой галок и простым перетаскиванием параметров (показателей).</a:t>
            </a:r>
          </a:p>
        </p:txBody>
      </p:sp>
      <p:pic>
        <p:nvPicPr>
          <p:cNvPr id="21506" name="Picture 2">
            <a:extLst>
              <a:ext uri="{FF2B5EF4-FFF2-40B4-BE49-F238E27FC236}">
                <a16:creationId xmlns:a16="http://schemas.microsoft.com/office/drawing/2014/main" id="{1171B9C4-24B4-44EE-9D28-A379EFCB08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376" y="1412776"/>
            <a:ext cx="5328592" cy="238745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22B5A5B8-F7ED-45C4-830F-869547726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8466" y="1436914"/>
            <a:ext cx="5803101" cy="2170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068688"/>
      </p:ext>
    </p:extLst>
  </p:cSld>
  <p:clrMapOvr>
    <a:masterClrMapping/>
  </p:clrMapOvr>
  <p:transition>
    <p:strips dir="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Панель отчетов</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Управленческий учет</a:t>
            </a:r>
          </a:p>
        </p:txBody>
      </p:sp>
      <p:sp>
        <p:nvSpPr>
          <p:cNvPr id="4" name="Заголовок 6">
            <a:extLst>
              <a:ext uri="{FF2B5EF4-FFF2-40B4-BE49-F238E27FC236}">
                <a16:creationId xmlns:a16="http://schemas.microsoft.com/office/drawing/2014/main" id="{B944F825-5B86-4F97-9382-20D88EC4D5E1}"/>
              </a:ext>
            </a:extLst>
          </p:cNvPr>
          <p:cNvSpPr txBox="1">
            <a:spLocks/>
          </p:cNvSpPr>
          <p:nvPr/>
        </p:nvSpPr>
        <p:spPr bwMode="auto">
          <a:xfrm>
            <a:off x="407369" y="1383635"/>
            <a:ext cx="4968552" cy="2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Все отчеты, которые вы настроили индивидуально под себя, можно удобно расположить в одном месте доступном в два клика.</a:t>
            </a:r>
          </a:p>
        </p:txBody>
      </p:sp>
      <p:pic>
        <p:nvPicPr>
          <p:cNvPr id="5" name="Picture 2" descr="C:\Users\solovjev\AppData\Local\Temp\SNAGHTML25097924.PNG">
            <a:extLst>
              <a:ext uri="{FF2B5EF4-FFF2-40B4-BE49-F238E27FC236}">
                <a16:creationId xmlns:a16="http://schemas.microsoft.com/office/drawing/2014/main" id="{838DEB5A-7F81-4A7D-95A1-4DBCB1867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340768"/>
            <a:ext cx="3549620" cy="500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601562"/>
      </p:ext>
    </p:extLst>
  </p:cSld>
  <p:clrMapOvr>
    <a:masterClrMapping/>
  </p:clrMapOvr>
  <p:transition>
    <p:strips dir="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0369152"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Функциональная предварительная запись</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Заказ-наряд</a:t>
            </a:r>
          </a:p>
        </p:txBody>
      </p:sp>
      <p:sp>
        <p:nvSpPr>
          <p:cNvPr id="8" name="Заголовок 6">
            <a:extLst>
              <a:ext uri="{FF2B5EF4-FFF2-40B4-BE49-F238E27FC236}">
                <a16:creationId xmlns:a16="http://schemas.microsoft.com/office/drawing/2014/main" id="{3F7FCC8B-DD9C-4303-85F2-C749A331A72D}"/>
              </a:ext>
            </a:extLst>
          </p:cNvPr>
          <p:cNvSpPr txBox="1">
            <a:spLocks/>
          </p:cNvSpPr>
          <p:nvPr/>
        </p:nvSpPr>
        <p:spPr bwMode="auto">
          <a:xfrm>
            <a:off x="421160" y="1340768"/>
            <a:ext cx="3946648" cy="501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marL="342900" indent="-342900" algn="l">
              <a:buFont typeface="Arial" panose="020B0604020202020204" pitchFamily="34" charset="0"/>
              <a:buChar char="•"/>
            </a:pPr>
            <a:r>
              <a:rPr lang="ru-RU" sz="2000" b="0" dirty="0">
                <a:solidFill>
                  <a:srgbClr val="002060"/>
                </a:solidFill>
                <a:latin typeface="Franklin Gothic Demi Cond" panose="020B0706030402020204" pitchFamily="34" charset="0"/>
              </a:rPr>
              <a:t>Запись на </a:t>
            </a:r>
            <a:r>
              <a:rPr lang="ru-RU" sz="2000" b="0" dirty="0">
                <a:solidFill>
                  <a:srgbClr val="FF0000"/>
                </a:solidFill>
                <a:latin typeface="Franklin Gothic Demi Cond" panose="020B0706030402020204" pitchFamily="34" charset="0"/>
              </a:rPr>
              <a:t>посты или механиков</a:t>
            </a:r>
            <a:r>
              <a:rPr lang="ru-RU" sz="2000" b="0" dirty="0">
                <a:solidFill>
                  <a:srgbClr val="002060"/>
                </a:solidFill>
                <a:latin typeface="Franklin Gothic Demi Cond" panose="020B0706030402020204" pitchFamily="34" charset="0"/>
              </a:rPr>
              <a:t>.</a:t>
            </a:r>
          </a:p>
          <a:p>
            <a:pPr marL="342900" indent="-342900" algn="l">
              <a:buFont typeface="Arial" panose="020B0604020202020204" pitchFamily="34" charset="0"/>
              <a:buChar char="•"/>
            </a:pPr>
            <a:r>
              <a:rPr lang="ru-RU" sz="2000" b="0" dirty="0">
                <a:solidFill>
                  <a:srgbClr val="002060"/>
                </a:solidFill>
                <a:latin typeface="Franklin Gothic Demi Cond" panose="020B0706030402020204" pitchFamily="34" charset="0"/>
              </a:rPr>
              <a:t>Изменение длительности ремонта или времени ремонта </a:t>
            </a:r>
            <a:r>
              <a:rPr lang="ru-RU" sz="2000" b="0" dirty="0">
                <a:solidFill>
                  <a:srgbClr val="FF0000"/>
                </a:solidFill>
                <a:latin typeface="Franklin Gothic Demi Cond" panose="020B0706030402020204" pitchFamily="34" charset="0"/>
              </a:rPr>
              <a:t>мышкой</a:t>
            </a:r>
            <a:r>
              <a:rPr lang="ru-RU" sz="2000" b="0" dirty="0">
                <a:solidFill>
                  <a:srgbClr val="002060"/>
                </a:solidFill>
                <a:latin typeface="Franklin Gothic Demi Cond" panose="020B0706030402020204" pitchFamily="34" charset="0"/>
              </a:rPr>
              <a:t>.</a:t>
            </a:r>
          </a:p>
          <a:p>
            <a:pPr marL="342900" indent="-342900" algn="l">
              <a:spcBef>
                <a:spcPts val="600"/>
              </a:spcBef>
              <a:spcAft>
                <a:spcPts val="600"/>
              </a:spcAft>
              <a:buFont typeface="Arial" panose="020B0604020202020204" pitchFamily="34" charset="0"/>
              <a:buChar char="•"/>
            </a:pPr>
            <a:r>
              <a:rPr lang="ru-RU" sz="2000" b="0" dirty="0">
                <a:solidFill>
                  <a:srgbClr val="002060"/>
                </a:solidFill>
                <a:latin typeface="Franklin Gothic Demi Cond" panose="020B0706030402020204" pitchFamily="34" charset="0"/>
              </a:rPr>
              <a:t>Формирование длительности ЗН </a:t>
            </a:r>
            <a:r>
              <a:rPr lang="ru-RU" sz="2000" b="0" dirty="0">
                <a:solidFill>
                  <a:srgbClr val="FF0000"/>
                </a:solidFill>
                <a:latin typeface="Franklin Gothic Demi Cond" panose="020B0706030402020204" pitchFamily="34" charset="0"/>
              </a:rPr>
              <a:t>исходя из количества нормо-часов </a:t>
            </a:r>
            <a:r>
              <a:rPr lang="ru-RU" sz="2000" b="0" dirty="0">
                <a:solidFill>
                  <a:srgbClr val="002060"/>
                </a:solidFill>
                <a:latin typeface="Franklin Gothic Demi Cond" panose="020B0706030402020204" pitchFamily="34" charset="0"/>
              </a:rPr>
              <a:t>в работах.</a:t>
            </a:r>
          </a:p>
          <a:p>
            <a:pPr marL="342900" indent="-342900" algn="l">
              <a:buFont typeface="Arial" panose="020B0604020202020204" pitchFamily="34" charset="0"/>
              <a:buChar char="•"/>
            </a:pPr>
            <a:r>
              <a:rPr lang="ru-RU" sz="2000" b="0" dirty="0">
                <a:solidFill>
                  <a:srgbClr val="002060"/>
                </a:solidFill>
                <a:latin typeface="Franklin Gothic Demi Cond" panose="020B0706030402020204" pitchFamily="34" charset="0"/>
              </a:rPr>
              <a:t>Записать </a:t>
            </a:r>
            <a:r>
              <a:rPr lang="ru-RU" sz="2000" b="0" dirty="0">
                <a:solidFill>
                  <a:srgbClr val="FF0000"/>
                </a:solidFill>
                <a:latin typeface="Franklin Gothic Demi Cond" panose="020B0706030402020204" pitchFamily="34" charset="0"/>
              </a:rPr>
              <a:t>один заказ-наряд на несколько постов</a:t>
            </a:r>
            <a:r>
              <a:rPr lang="ru-RU" sz="2000" b="0" dirty="0">
                <a:solidFill>
                  <a:srgbClr val="002060"/>
                </a:solidFill>
                <a:latin typeface="Franklin Gothic Demi Cond" panose="020B0706030402020204" pitchFamily="34" charset="0"/>
              </a:rPr>
              <a:t>.</a:t>
            </a:r>
          </a:p>
          <a:p>
            <a:pPr marL="342900" indent="-342900" algn="l">
              <a:buFont typeface="Arial" panose="020B0604020202020204" pitchFamily="34" charset="0"/>
              <a:buChar char="•"/>
            </a:pPr>
            <a:r>
              <a:rPr lang="ru-RU" sz="2000" b="0" dirty="0">
                <a:solidFill>
                  <a:srgbClr val="002060"/>
                </a:solidFill>
                <a:latin typeface="Franklin Gothic Demi Cond" panose="020B0706030402020204" pitchFamily="34" charset="0"/>
              </a:rPr>
              <a:t>Формировать </a:t>
            </a:r>
            <a:r>
              <a:rPr lang="ru-RU" sz="2000" b="0" dirty="0">
                <a:solidFill>
                  <a:srgbClr val="FF0000"/>
                </a:solidFill>
                <a:latin typeface="Franklin Gothic Demi Cond" panose="020B0706030402020204" pitchFamily="34" charset="0"/>
              </a:rPr>
              <a:t>график работы постов </a:t>
            </a:r>
            <a:r>
              <a:rPr lang="ru-RU" sz="2000" b="0" dirty="0">
                <a:solidFill>
                  <a:srgbClr val="002060"/>
                </a:solidFill>
                <a:latin typeface="Franklin Gothic Demi Cond" panose="020B0706030402020204" pitchFamily="34" charset="0"/>
              </a:rPr>
              <a:t>по дням.</a:t>
            </a:r>
          </a:p>
          <a:p>
            <a:pPr marL="342900" indent="-342900" algn="l">
              <a:buFont typeface="Arial" panose="020B0604020202020204" pitchFamily="34" charset="0"/>
              <a:buChar char="•"/>
            </a:pPr>
            <a:r>
              <a:rPr lang="ru-RU" sz="2000" b="0" dirty="0">
                <a:solidFill>
                  <a:srgbClr val="FF0000"/>
                </a:solidFill>
                <a:latin typeface="Franklin Gothic Demi Cond" panose="020B0706030402020204" pitchFamily="34" charset="0"/>
              </a:rPr>
              <a:t>Автоматически</a:t>
            </a:r>
            <a:r>
              <a:rPr lang="ru-RU" sz="2000" b="0" dirty="0">
                <a:solidFill>
                  <a:srgbClr val="002060"/>
                </a:solidFill>
                <a:latin typeface="Franklin Gothic Demi Cond" panose="020B0706030402020204" pitchFamily="34" charset="0"/>
              </a:rPr>
              <a:t> планировать </a:t>
            </a:r>
            <a:r>
              <a:rPr lang="ru-RU" sz="2000" b="0" dirty="0">
                <a:solidFill>
                  <a:srgbClr val="FF0000"/>
                </a:solidFill>
                <a:latin typeface="Franklin Gothic Demi Cond" panose="020B0706030402020204" pitchFamily="34" charset="0"/>
              </a:rPr>
              <a:t>время приемки/выдачи для МП </a:t>
            </a:r>
            <a:r>
              <a:rPr lang="ru-RU" sz="2000" b="0" dirty="0">
                <a:solidFill>
                  <a:srgbClr val="002060"/>
                </a:solidFill>
                <a:latin typeface="Franklin Gothic Demi Cond" panose="020B0706030402020204" pitchFamily="34" charset="0"/>
              </a:rPr>
              <a:t>и его занятость. </a:t>
            </a:r>
          </a:p>
        </p:txBody>
      </p:sp>
      <p:pic>
        <p:nvPicPr>
          <p:cNvPr id="11" name="Рисунок 12">
            <a:extLst>
              <a:ext uri="{FF2B5EF4-FFF2-40B4-BE49-F238E27FC236}">
                <a16:creationId xmlns:a16="http://schemas.microsoft.com/office/drawing/2014/main" id="{4EB77ACA-8B63-4EA4-ABCF-D5543CC36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1187" y="1628800"/>
            <a:ext cx="7332662"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160582"/>
      </p:ext>
    </p:extLst>
  </p:cSld>
  <p:clrMapOvr>
    <a:masterClrMapping/>
  </p:clrMapOvr>
  <p:transition>
    <p:strips dir="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Рассылка отчетов</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Управленческий учет</a:t>
            </a:r>
          </a:p>
        </p:txBody>
      </p:sp>
      <p:sp>
        <p:nvSpPr>
          <p:cNvPr id="4" name="Заголовок 6">
            <a:extLst>
              <a:ext uri="{FF2B5EF4-FFF2-40B4-BE49-F238E27FC236}">
                <a16:creationId xmlns:a16="http://schemas.microsoft.com/office/drawing/2014/main" id="{B944F825-5B86-4F97-9382-20D88EC4D5E1}"/>
              </a:ext>
            </a:extLst>
          </p:cNvPr>
          <p:cNvSpPr txBox="1">
            <a:spLocks/>
          </p:cNvSpPr>
          <p:nvPr/>
        </p:nvSpPr>
        <p:spPr bwMode="auto">
          <a:xfrm>
            <a:off x="8328248" y="1196752"/>
            <a:ext cx="3456384" cy="374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buFontTx/>
              <a:buNone/>
            </a:pPr>
            <a:r>
              <a:rPr lang="ru-RU" altLang="ru-RU" b="0" dirty="0">
                <a:solidFill>
                  <a:srgbClr val="002060"/>
                </a:solidFill>
                <a:latin typeface="Franklin Gothic Demi Cond" panose="020B0706030402020204" pitchFamily="34" charset="0"/>
              </a:rPr>
              <a:t>Любой отчет можно автоматически отправлять на </a:t>
            </a:r>
            <a:r>
              <a:rPr lang="en-US" altLang="ru-RU" b="0" dirty="0">
                <a:solidFill>
                  <a:srgbClr val="002060"/>
                </a:solidFill>
                <a:latin typeface="Franklin Gothic Demi Cond" panose="020B0706030402020204" pitchFamily="34" charset="0"/>
              </a:rPr>
              <a:t>e-mail</a:t>
            </a:r>
            <a:r>
              <a:rPr lang="ru-RU" altLang="ru-RU" b="0" dirty="0">
                <a:solidFill>
                  <a:srgbClr val="002060"/>
                </a:solidFill>
                <a:latin typeface="Franklin Gothic Demi Cond" panose="020B0706030402020204" pitchFamily="34" charset="0"/>
              </a:rPr>
              <a:t> по расписанию. Руководителю, сотрудникам, клиентам…</a:t>
            </a:r>
          </a:p>
        </p:txBody>
      </p:sp>
      <p:pic>
        <p:nvPicPr>
          <p:cNvPr id="7" name="Picture 5">
            <a:extLst>
              <a:ext uri="{FF2B5EF4-FFF2-40B4-BE49-F238E27FC236}">
                <a16:creationId xmlns:a16="http://schemas.microsoft.com/office/drawing/2014/main" id="{24F4C076-037C-4136-9AE0-324AD5401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1662112"/>
            <a:ext cx="7770813"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1A844ED3-1F33-4F2E-B386-65C3EB732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880" y="4236526"/>
            <a:ext cx="2859087"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668037"/>
      </p:ext>
    </p:extLst>
  </p:cSld>
  <p:clrMapOvr>
    <a:masterClrMapping/>
  </p:clrMapOvr>
  <p:transition>
    <p:strips dir="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p:cNvSpPr txBox="1">
            <a:spLocks/>
          </p:cNvSpPr>
          <p:nvPr/>
        </p:nvSpPr>
        <p:spPr bwMode="auto">
          <a:xfrm>
            <a:off x="1127447" y="785664"/>
            <a:ext cx="9937106" cy="52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ctr"/>
            <a:r>
              <a:rPr lang="ru-RU" sz="6600" b="0" dirty="0">
                <a:solidFill>
                  <a:srgbClr val="FF0000"/>
                </a:solidFill>
                <a:latin typeface="Franklin Gothic Heavy" panose="020B0903020102020204" pitchFamily="34" charset="0"/>
              </a:rPr>
              <a:t> Коммуникация</a:t>
            </a:r>
            <a:endParaRPr lang="ru-RU" sz="8000" b="0" dirty="0">
              <a:solidFill>
                <a:srgbClr val="FF0000"/>
              </a:solidFill>
              <a:latin typeface="Franklin Gothic Heavy" panose="020B0903020102020204" pitchFamily="34" charset="0"/>
            </a:endParaRPr>
          </a:p>
        </p:txBody>
      </p:sp>
    </p:spTree>
    <p:extLst>
      <p:ext uri="{BB962C8B-B14F-4D97-AF65-F5344CB8AC3E}">
        <p14:creationId xmlns:p14="http://schemas.microsoft.com/office/powerpoint/2010/main" val="678658709"/>
      </p:ext>
    </p:extLst>
  </p:cSld>
  <p:clrMapOvr>
    <a:masterClrMapping/>
  </p:clrMapOvr>
  <p:transition spd="slow">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Телефония</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Коммуникация</a:t>
            </a:r>
          </a:p>
        </p:txBody>
      </p:sp>
      <p:sp>
        <p:nvSpPr>
          <p:cNvPr id="8" name="Заголовок 6">
            <a:extLst>
              <a:ext uri="{FF2B5EF4-FFF2-40B4-BE49-F238E27FC236}">
                <a16:creationId xmlns:a16="http://schemas.microsoft.com/office/drawing/2014/main" id="{F0F2E58F-E06E-493A-A30D-9781B4BAA549}"/>
              </a:ext>
            </a:extLst>
          </p:cNvPr>
          <p:cNvSpPr txBox="1">
            <a:spLocks/>
          </p:cNvSpPr>
          <p:nvPr/>
        </p:nvSpPr>
        <p:spPr bwMode="auto">
          <a:xfrm>
            <a:off x="551384" y="1439598"/>
            <a:ext cx="11377264" cy="69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FF0000"/>
                </a:solidFill>
                <a:latin typeface="Franklin Gothic Demi Cond" panose="020B0706030402020204" pitchFamily="34" charset="0"/>
              </a:rPr>
              <a:t>Всплывающая карточка звонящего клиента:</a:t>
            </a:r>
            <a:endParaRPr lang="ru-RU" b="0" dirty="0">
              <a:solidFill>
                <a:srgbClr val="002060"/>
              </a:solidFill>
              <a:latin typeface="Franklin Gothic Demi Cond" panose="020B0706030402020204" pitchFamily="34" charset="0"/>
            </a:endParaRPr>
          </a:p>
        </p:txBody>
      </p:sp>
      <p:pic>
        <p:nvPicPr>
          <p:cNvPr id="9" name="Рисунок 8">
            <a:extLst>
              <a:ext uri="{FF2B5EF4-FFF2-40B4-BE49-F238E27FC236}">
                <a16:creationId xmlns:a16="http://schemas.microsoft.com/office/drawing/2014/main" id="{4B5FAE47-7DC8-41B5-AFCF-A17D2434E9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2420888"/>
            <a:ext cx="6336704" cy="3782374"/>
          </a:xfrm>
          <a:prstGeom prst="rect">
            <a:avLst/>
          </a:prstGeom>
        </p:spPr>
      </p:pic>
      <p:sp>
        <p:nvSpPr>
          <p:cNvPr id="10" name="Заголовок 6">
            <a:extLst>
              <a:ext uri="{FF2B5EF4-FFF2-40B4-BE49-F238E27FC236}">
                <a16:creationId xmlns:a16="http://schemas.microsoft.com/office/drawing/2014/main" id="{C217D4C0-093B-4E96-9DC8-D8F1C6E9CF50}"/>
              </a:ext>
            </a:extLst>
          </p:cNvPr>
          <p:cNvSpPr txBox="1">
            <a:spLocks/>
          </p:cNvSpPr>
          <p:nvPr/>
        </p:nvSpPr>
        <p:spPr bwMode="auto">
          <a:xfrm>
            <a:off x="7392144" y="1439598"/>
            <a:ext cx="4536504" cy="472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Можно добавить разные события: создать клиента, создать заказ-наряд, отправить сообщение, посмотреть историю и пр.</a:t>
            </a:r>
          </a:p>
        </p:txBody>
      </p:sp>
    </p:spTree>
    <p:extLst>
      <p:ext uri="{BB962C8B-B14F-4D97-AF65-F5344CB8AC3E}">
        <p14:creationId xmlns:p14="http://schemas.microsoft.com/office/powerpoint/2010/main" val="2005039863"/>
      </p:ext>
    </p:extLst>
  </p:cSld>
  <p:clrMapOvr>
    <a:masterClrMapping/>
  </p:clrMapOvr>
  <p:transition>
    <p:strips dir="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Телефония</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Коммуникация</a:t>
            </a:r>
          </a:p>
        </p:txBody>
      </p:sp>
      <p:sp>
        <p:nvSpPr>
          <p:cNvPr id="8" name="Заголовок 6">
            <a:extLst>
              <a:ext uri="{FF2B5EF4-FFF2-40B4-BE49-F238E27FC236}">
                <a16:creationId xmlns:a16="http://schemas.microsoft.com/office/drawing/2014/main" id="{F0F2E58F-E06E-493A-A30D-9781B4BAA549}"/>
              </a:ext>
            </a:extLst>
          </p:cNvPr>
          <p:cNvSpPr txBox="1">
            <a:spLocks/>
          </p:cNvSpPr>
          <p:nvPr/>
        </p:nvSpPr>
        <p:spPr bwMode="auto">
          <a:xfrm>
            <a:off x="551384" y="1439598"/>
            <a:ext cx="11377264" cy="69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FF0000"/>
                </a:solidFill>
                <a:latin typeface="Franklin Gothic Demi Cond" panose="020B0706030402020204" pitchFamily="34" charset="0"/>
              </a:rPr>
              <a:t>История звонков с возможностью прослушать запись разговора:</a:t>
            </a:r>
            <a:endParaRPr lang="ru-RU" b="0" dirty="0">
              <a:solidFill>
                <a:srgbClr val="002060"/>
              </a:solidFill>
              <a:latin typeface="Franklin Gothic Demi Cond" panose="020B0706030402020204" pitchFamily="34" charset="0"/>
            </a:endParaRPr>
          </a:p>
        </p:txBody>
      </p:sp>
      <p:pic>
        <p:nvPicPr>
          <p:cNvPr id="4" name="Рисунок 3">
            <a:extLst>
              <a:ext uri="{FF2B5EF4-FFF2-40B4-BE49-F238E27FC236}">
                <a16:creationId xmlns:a16="http://schemas.microsoft.com/office/drawing/2014/main" id="{1142008B-A670-4A38-8760-9D65FA2DA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737" y="2231686"/>
            <a:ext cx="8736631" cy="4046343"/>
          </a:xfrm>
          <a:prstGeom prst="rect">
            <a:avLst/>
          </a:prstGeom>
        </p:spPr>
      </p:pic>
      <p:pic>
        <p:nvPicPr>
          <p:cNvPr id="10" name="Рисунок 9">
            <a:extLst>
              <a:ext uri="{FF2B5EF4-FFF2-40B4-BE49-F238E27FC236}">
                <a16:creationId xmlns:a16="http://schemas.microsoft.com/office/drawing/2014/main" id="{847106E0-D016-4C5B-8B31-E28A8C4D7FA8}"/>
              </a:ext>
            </a:extLst>
          </p:cNvPr>
          <p:cNvPicPr>
            <a:picLocks noChangeAspect="1"/>
          </p:cNvPicPr>
          <p:nvPr/>
        </p:nvPicPr>
        <p:blipFill>
          <a:blip r:embed="rId3"/>
          <a:stretch>
            <a:fillRect/>
          </a:stretch>
        </p:blipFill>
        <p:spPr>
          <a:xfrm>
            <a:off x="6588224" y="3195354"/>
            <a:ext cx="1667619" cy="3271099"/>
          </a:xfrm>
          <a:prstGeom prst="rect">
            <a:avLst/>
          </a:prstGeom>
          <a:ln w="57150">
            <a:solidFill>
              <a:srgbClr val="FF0000"/>
            </a:solidFill>
          </a:ln>
        </p:spPr>
      </p:pic>
    </p:spTree>
    <p:extLst>
      <p:ext uri="{BB962C8B-B14F-4D97-AF65-F5344CB8AC3E}">
        <p14:creationId xmlns:p14="http://schemas.microsoft.com/office/powerpoint/2010/main" val="3746953292"/>
      </p:ext>
    </p:extLst>
  </p:cSld>
  <p:clrMapOvr>
    <a:masterClrMapping/>
  </p:clrMapOvr>
  <p:transition>
    <p:strips dir="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Телефония</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Коммуникация</a:t>
            </a:r>
          </a:p>
        </p:txBody>
      </p:sp>
      <p:sp>
        <p:nvSpPr>
          <p:cNvPr id="8" name="Заголовок 6">
            <a:extLst>
              <a:ext uri="{FF2B5EF4-FFF2-40B4-BE49-F238E27FC236}">
                <a16:creationId xmlns:a16="http://schemas.microsoft.com/office/drawing/2014/main" id="{F0F2E58F-E06E-493A-A30D-9781B4BAA549}"/>
              </a:ext>
            </a:extLst>
          </p:cNvPr>
          <p:cNvSpPr txBox="1">
            <a:spLocks/>
          </p:cNvSpPr>
          <p:nvPr/>
        </p:nvSpPr>
        <p:spPr bwMode="auto">
          <a:xfrm>
            <a:off x="551384" y="1439598"/>
            <a:ext cx="11377264" cy="69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FF0000"/>
                </a:solidFill>
                <a:latin typeface="Franklin Gothic Demi Cond" panose="020B0706030402020204" pitchFamily="34" charset="0"/>
              </a:rPr>
              <a:t>Аналитика звонков по каналам </a:t>
            </a:r>
            <a:endParaRPr lang="ru-RU" b="0" dirty="0">
              <a:solidFill>
                <a:srgbClr val="002060"/>
              </a:solidFill>
              <a:latin typeface="Franklin Gothic Demi Cond" panose="020B0706030402020204" pitchFamily="34" charset="0"/>
            </a:endParaRPr>
          </a:p>
        </p:txBody>
      </p:sp>
      <p:pic>
        <p:nvPicPr>
          <p:cNvPr id="5" name="Рисунок 4">
            <a:extLst>
              <a:ext uri="{FF2B5EF4-FFF2-40B4-BE49-F238E27FC236}">
                <a16:creationId xmlns:a16="http://schemas.microsoft.com/office/drawing/2014/main" id="{0282F339-1D9B-4287-BD91-D359EF06D8F9}"/>
              </a:ext>
            </a:extLst>
          </p:cNvPr>
          <p:cNvPicPr>
            <a:picLocks noChangeAspect="1"/>
          </p:cNvPicPr>
          <p:nvPr/>
        </p:nvPicPr>
        <p:blipFill>
          <a:blip r:embed="rId2"/>
          <a:stretch>
            <a:fillRect/>
          </a:stretch>
        </p:blipFill>
        <p:spPr>
          <a:xfrm>
            <a:off x="695400" y="2255351"/>
            <a:ext cx="7515225" cy="3781425"/>
          </a:xfrm>
          <a:prstGeom prst="rect">
            <a:avLst/>
          </a:prstGeom>
        </p:spPr>
      </p:pic>
      <p:sp>
        <p:nvSpPr>
          <p:cNvPr id="7" name="Заголовок 6">
            <a:extLst>
              <a:ext uri="{FF2B5EF4-FFF2-40B4-BE49-F238E27FC236}">
                <a16:creationId xmlns:a16="http://schemas.microsoft.com/office/drawing/2014/main" id="{1B044252-B61B-4342-84C9-B30DF860690B}"/>
              </a:ext>
            </a:extLst>
          </p:cNvPr>
          <p:cNvSpPr txBox="1">
            <a:spLocks/>
          </p:cNvSpPr>
          <p:nvPr/>
        </p:nvSpPr>
        <p:spPr bwMode="auto">
          <a:xfrm>
            <a:off x="8328248" y="1439598"/>
            <a:ext cx="3600400" cy="472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Количество и сумма продажи по каждому каналу.</a:t>
            </a:r>
          </a:p>
        </p:txBody>
      </p:sp>
    </p:spTree>
    <p:extLst>
      <p:ext uri="{BB962C8B-B14F-4D97-AF65-F5344CB8AC3E}">
        <p14:creationId xmlns:p14="http://schemas.microsoft.com/office/powerpoint/2010/main" val="2367602264"/>
      </p:ext>
    </p:extLst>
  </p:cSld>
  <p:clrMapOvr>
    <a:masterClrMapping/>
  </p:clrMapOvr>
  <p:transition>
    <p:strips dir="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Задачи и напоминания</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Коммуникация</a:t>
            </a:r>
          </a:p>
        </p:txBody>
      </p:sp>
      <p:pic>
        <p:nvPicPr>
          <p:cNvPr id="4" name="Рисунок 3">
            <a:extLst>
              <a:ext uri="{FF2B5EF4-FFF2-40B4-BE49-F238E27FC236}">
                <a16:creationId xmlns:a16="http://schemas.microsoft.com/office/drawing/2014/main" id="{2C2DA4A1-CA13-4284-BD29-E60B86E72802}"/>
              </a:ext>
            </a:extLst>
          </p:cNvPr>
          <p:cNvPicPr>
            <a:picLocks noChangeAspect="1"/>
          </p:cNvPicPr>
          <p:nvPr/>
        </p:nvPicPr>
        <p:blipFill>
          <a:blip r:embed="rId2"/>
          <a:stretch>
            <a:fillRect/>
          </a:stretch>
        </p:blipFill>
        <p:spPr>
          <a:xfrm>
            <a:off x="479376" y="1448394"/>
            <a:ext cx="6172042" cy="1703437"/>
          </a:xfrm>
          <a:prstGeom prst="rect">
            <a:avLst/>
          </a:prstGeom>
        </p:spPr>
      </p:pic>
      <p:pic>
        <p:nvPicPr>
          <p:cNvPr id="7" name="Рисунок 6">
            <a:extLst>
              <a:ext uri="{FF2B5EF4-FFF2-40B4-BE49-F238E27FC236}">
                <a16:creationId xmlns:a16="http://schemas.microsoft.com/office/drawing/2014/main" id="{75CE75F5-47B8-486D-B0A5-B4C50F9B46D3}"/>
              </a:ext>
            </a:extLst>
          </p:cNvPr>
          <p:cNvPicPr>
            <a:picLocks noChangeAspect="1"/>
          </p:cNvPicPr>
          <p:nvPr/>
        </p:nvPicPr>
        <p:blipFill>
          <a:blip r:embed="rId3"/>
          <a:stretch>
            <a:fillRect/>
          </a:stretch>
        </p:blipFill>
        <p:spPr>
          <a:xfrm>
            <a:off x="479376" y="3295937"/>
            <a:ext cx="6927751" cy="3445431"/>
          </a:xfrm>
          <a:prstGeom prst="rect">
            <a:avLst/>
          </a:prstGeom>
        </p:spPr>
      </p:pic>
      <p:sp>
        <p:nvSpPr>
          <p:cNvPr id="8" name="Заголовок 6">
            <a:extLst>
              <a:ext uri="{FF2B5EF4-FFF2-40B4-BE49-F238E27FC236}">
                <a16:creationId xmlns:a16="http://schemas.microsoft.com/office/drawing/2014/main" id="{7C3A5BA0-9E8D-4761-8077-77F66EE8FF9D}"/>
              </a:ext>
            </a:extLst>
          </p:cNvPr>
          <p:cNvSpPr txBox="1">
            <a:spLocks/>
          </p:cNvSpPr>
          <p:nvPr/>
        </p:nvSpPr>
        <p:spPr bwMode="auto">
          <a:xfrm>
            <a:off x="7608168" y="923846"/>
            <a:ext cx="4392488" cy="321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400" b="0" dirty="0">
                <a:solidFill>
                  <a:srgbClr val="002060"/>
                </a:solidFill>
                <a:latin typeface="Franklin Gothic Demi Cond" panose="020B0706030402020204" pitchFamily="34" charset="0"/>
              </a:rPr>
              <a:t>1. По любому объекту можно создать задачу.</a:t>
            </a:r>
          </a:p>
          <a:p>
            <a:pPr algn="l"/>
            <a:r>
              <a:rPr lang="ru-RU" sz="2400" b="0" dirty="0">
                <a:solidFill>
                  <a:srgbClr val="002060"/>
                </a:solidFill>
                <a:latin typeface="Franklin Gothic Demi Cond" panose="020B0706030402020204" pitchFamily="34" charset="0"/>
              </a:rPr>
              <a:t>2. К задаче прикреплен объект, исполнителю его не нужно искать.</a:t>
            </a:r>
          </a:p>
          <a:p>
            <a:pPr algn="l"/>
            <a:r>
              <a:rPr lang="ru-RU" sz="2400" b="0" dirty="0">
                <a:solidFill>
                  <a:srgbClr val="002060"/>
                </a:solidFill>
                <a:latin typeface="Franklin Gothic Demi Cond" panose="020B0706030402020204" pitchFamily="34" charset="0"/>
              </a:rPr>
              <a:t>3. Указать что именно нужно делать.</a:t>
            </a:r>
          </a:p>
          <a:p>
            <a:pPr algn="l"/>
            <a:r>
              <a:rPr lang="ru-RU" sz="2400" b="0" dirty="0">
                <a:solidFill>
                  <a:srgbClr val="002060"/>
                </a:solidFill>
                <a:latin typeface="Franklin Gothic Demi Cond" panose="020B0706030402020204" pitchFamily="34" charset="0"/>
              </a:rPr>
              <a:t>4. И кому адресована задача</a:t>
            </a:r>
          </a:p>
        </p:txBody>
      </p:sp>
      <p:sp>
        <p:nvSpPr>
          <p:cNvPr id="9" name="Семиугольник 8">
            <a:extLst>
              <a:ext uri="{FF2B5EF4-FFF2-40B4-BE49-F238E27FC236}">
                <a16:creationId xmlns:a16="http://schemas.microsoft.com/office/drawing/2014/main" id="{5B901521-481A-410F-91D4-21CF40617290}"/>
              </a:ext>
            </a:extLst>
          </p:cNvPr>
          <p:cNvSpPr/>
          <p:nvPr/>
        </p:nvSpPr>
        <p:spPr>
          <a:xfrm>
            <a:off x="6168008" y="1772816"/>
            <a:ext cx="483410" cy="504056"/>
          </a:xfrm>
          <a:prstGeom prst="hept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1</a:t>
            </a:r>
          </a:p>
        </p:txBody>
      </p:sp>
      <p:sp>
        <p:nvSpPr>
          <p:cNvPr id="10" name="Семиугольник 9">
            <a:extLst>
              <a:ext uri="{FF2B5EF4-FFF2-40B4-BE49-F238E27FC236}">
                <a16:creationId xmlns:a16="http://schemas.microsoft.com/office/drawing/2014/main" id="{A11B0188-6A25-40EC-B975-5CC986E88552}"/>
              </a:ext>
            </a:extLst>
          </p:cNvPr>
          <p:cNvSpPr/>
          <p:nvPr/>
        </p:nvSpPr>
        <p:spPr>
          <a:xfrm>
            <a:off x="1343472" y="3151831"/>
            <a:ext cx="483410" cy="504056"/>
          </a:xfrm>
          <a:prstGeom prst="hept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2</a:t>
            </a:r>
          </a:p>
        </p:txBody>
      </p:sp>
      <p:sp>
        <p:nvSpPr>
          <p:cNvPr id="11" name="Семиугольник 10">
            <a:extLst>
              <a:ext uri="{FF2B5EF4-FFF2-40B4-BE49-F238E27FC236}">
                <a16:creationId xmlns:a16="http://schemas.microsoft.com/office/drawing/2014/main" id="{719E35EA-7345-45E3-BCC3-5B31BFBBC2DE}"/>
              </a:ext>
            </a:extLst>
          </p:cNvPr>
          <p:cNvSpPr/>
          <p:nvPr/>
        </p:nvSpPr>
        <p:spPr>
          <a:xfrm>
            <a:off x="3323692" y="4170896"/>
            <a:ext cx="483410" cy="504056"/>
          </a:xfrm>
          <a:prstGeom prst="hept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3</a:t>
            </a:r>
          </a:p>
        </p:txBody>
      </p:sp>
      <p:sp>
        <p:nvSpPr>
          <p:cNvPr id="12" name="Семиугольник 11">
            <a:extLst>
              <a:ext uri="{FF2B5EF4-FFF2-40B4-BE49-F238E27FC236}">
                <a16:creationId xmlns:a16="http://schemas.microsoft.com/office/drawing/2014/main" id="{76C61309-EC42-4810-96AD-5B9EEE034B1E}"/>
              </a:ext>
            </a:extLst>
          </p:cNvPr>
          <p:cNvSpPr/>
          <p:nvPr/>
        </p:nvSpPr>
        <p:spPr>
          <a:xfrm>
            <a:off x="6215120" y="4674952"/>
            <a:ext cx="483410" cy="504056"/>
          </a:xfrm>
          <a:prstGeom prst="hept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4</a:t>
            </a:r>
          </a:p>
        </p:txBody>
      </p:sp>
    </p:spTree>
    <p:extLst>
      <p:ext uri="{BB962C8B-B14F-4D97-AF65-F5344CB8AC3E}">
        <p14:creationId xmlns:p14="http://schemas.microsoft.com/office/powerpoint/2010/main" val="3197026406"/>
      </p:ext>
    </p:extLst>
  </p:cSld>
  <p:clrMapOvr>
    <a:masterClrMapping/>
  </p:clrMapOvr>
  <p:transition>
    <p:strips dir="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Задачи и напоминания</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Коммуникация</a:t>
            </a:r>
          </a:p>
        </p:txBody>
      </p:sp>
      <p:sp>
        <p:nvSpPr>
          <p:cNvPr id="8" name="Заголовок 6">
            <a:extLst>
              <a:ext uri="{FF2B5EF4-FFF2-40B4-BE49-F238E27FC236}">
                <a16:creationId xmlns:a16="http://schemas.microsoft.com/office/drawing/2014/main" id="{7C3A5BA0-9E8D-4761-8077-77F66EE8FF9D}"/>
              </a:ext>
            </a:extLst>
          </p:cNvPr>
          <p:cNvSpPr txBox="1">
            <a:spLocks/>
          </p:cNvSpPr>
          <p:nvPr/>
        </p:nvSpPr>
        <p:spPr bwMode="auto">
          <a:xfrm>
            <a:off x="7536160" y="764704"/>
            <a:ext cx="4392488"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400" b="0" dirty="0">
                <a:solidFill>
                  <a:srgbClr val="002060"/>
                </a:solidFill>
                <a:latin typeface="Franklin Gothic Demi Cond" panose="020B0706030402020204" pitchFamily="34" charset="0"/>
              </a:rPr>
              <a:t>5. Удобная панель задач, где видны все задачи пользователя.</a:t>
            </a:r>
          </a:p>
          <a:p>
            <a:pPr algn="l"/>
            <a:r>
              <a:rPr lang="ru-RU" sz="2400" b="0" dirty="0">
                <a:solidFill>
                  <a:srgbClr val="002060"/>
                </a:solidFill>
                <a:latin typeface="Franklin Gothic Demi Cond" panose="020B0706030402020204" pitchFamily="34" charset="0"/>
              </a:rPr>
              <a:t>6. При получении задачи видно к какому объекту она относится, его не надо искать.</a:t>
            </a:r>
          </a:p>
          <a:p>
            <a:pPr algn="l"/>
            <a:r>
              <a:rPr lang="ru-RU" sz="2400" b="0" dirty="0">
                <a:solidFill>
                  <a:srgbClr val="FF0000"/>
                </a:solidFill>
                <a:latin typeface="Franklin Gothic Demi Cond" panose="020B0706030402020204" pitchFamily="34" charset="0"/>
              </a:rPr>
              <a:t>7. Вся переписка по объекту сохраняется. Спустя месяц не надо вспоминать что было, — достаточно посмотреть.</a:t>
            </a:r>
          </a:p>
        </p:txBody>
      </p:sp>
      <p:pic>
        <p:nvPicPr>
          <p:cNvPr id="5" name="Рисунок 4">
            <a:extLst>
              <a:ext uri="{FF2B5EF4-FFF2-40B4-BE49-F238E27FC236}">
                <a16:creationId xmlns:a16="http://schemas.microsoft.com/office/drawing/2014/main" id="{8B701CB3-21B3-4523-9874-7FEC578D8CA8}"/>
              </a:ext>
            </a:extLst>
          </p:cNvPr>
          <p:cNvPicPr>
            <a:picLocks noChangeAspect="1"/>
          </p:cNvPicPr>
          <p:nvPr/>
        </p:nvPicPr>
        <p:blipFill>
          <a:blip r:embed="rId2"/>
          <a:stretch>
            <a:fillRect/>
          </a:stretch>
        </p:blipFill>
        <p:spPr>
          <a:xfrm>
            <a:off x="551383" y="1439598"/>
            <a:ext cx="3335765" cy="1989402"/>
          </a:xfrm>
          <a:prstGeom prst="rect">
            <a:avLst/>
          </a:prstGeom>
        </p:spPr>
      </p:pic>
      <p:pic>
        <p:nvPicPr>
          <p:cNvPr id="10" name="Рисунок 9">
            <a:extLst>
              <a:ext uri="{FF2B5EF4-FFF2-40B4-BE49-F238E27FC236}">
                <a16:creationId xmlns:a16="http://schemas.microsoft.com/office/drawing/2014/main" id="{8F670746-7771-46E7-A107-61CD332FB458}"/>
              </a:ext>
            </a:extLst>
          </p:cNvPr>
          <p:cNvPicPr>
            <a:picLocks noChangeAspect="1"/>
          </p:cNvPicPr>
          <p:nvPr/>
        </p:nvPicPr>
        <p:blipFill>
          <a:blip r:embed="rId3"/>
          <a:stretch>
            <a:fillRect/>
          </a:stretch>
        </p:blipFill>
        <p:spPr>
          <a:xfrm>
            <a:off x="2711624" y="2780928"/>
            <a:ext cx="4552950" cy="1628775"/>
          </a:xfrm>
          <a:prstGeom prst="rect">
            <a:avLst/>
          </a:prstGeom>
        </p:spPr>
      </p:pic>
      <p:pic>
        <p:nvPicPr>
          <p:cNvPr id="12" name="Рисунок 11">
            <a:extLst>
              <a:ext uri="{FF2B5EF4-FFF2-40B4-BE49-F238E27FC236}">
                <a16:creationId xmlns:a16="http://schemas.microsoft.com/office/drawing/2014/main" id="{613F2F07-3A0F-46FC-846D-17CD837018AC}"/>
              </a:ext>
            </a:extLst>
          </p:cNvPr>
          <p:cNvPicPr>
            <a:picLocks noChangeAspect="1"/>
          </p:cNvPicPr>
          <p:nvPr/>
        </p:nvPicPr>
        <p:blipFill>
          <a:blip r:embed="rId4"/>
          <a:stretch>
            <a:fillRect/>
          </a:stretch>
        </p:blipFill>
        <p:spPr>
          <a:xfrm>
            <a:off x="458148" y="4869160"/>
            <a:ext cx="6858000" cy="1390650"/>
          </a:xfrm>
          <a:prstGeom prst="rect">
            <a:avLst/>
          </a:prstGeom>
        </p:spPr>
      </p:pic>
      <p:sp>
        <p:nvSpPr>
          <p:cNvPr id="13" name="Семиугольник 12">
            <a:extLst>
              <a:ext uri="{FF2B5EF4-FFF2-40B4-BE49-F238E27FC236}">
                <a16:creationId xmlns:a16="http://schemas.microsoft.com/office/drawing/2014/main" id="{6BC2ADFB-1537-41E0-A1A0-9A8DD11F0183}"/>
              </a:ext>
            </a:extLst>
          </p:cNvPr>
          <p:cNvSpPr/>
          <p:nvPr/>
        </p:nvSpPr>
        <p:spPr>
          <a:xfrm>
            <a:off x="645413" y="3083329"/>
            <a:ext cx="483410" cy="504056"/>
          </a:xfrm>
          <a:prstGeom prst="hept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5</a:t>
            </a:r>
          </a:p>
        </p:txBody>
      </p:sp>
      <p:sp>
        <p:nvSpPr>
          <p:cNvPr id="14" name="Семиугольник 13">
            <a:extLst>
              <a:ext uri="{FF2B5EF4-FFF2-40B4-BE49-F238E27FC236}">
                <a16:creationId xmlns:a16="http://schemas.microsoft.com/office/drawing/2014/main" id="{1900D818-A51A-4B77-9AEE-70108DCB55C1}"/>
              </a:ext>
            </a:extLst>
          </p:cNvPr>
          <p:cNvSpPr/>
          <p:nvPr/>
        </p:nvSpPr>
        <p:spPr>
          <a:xfrm>
            <a:off x="6384032" y="4135376"/>
            <a:ext cx="483410" cy="504056"/>
          </a:xfrm>
          <a:prstGeom prst="hept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6</a:t>
            </a:r>
          </a:p>
        </p:txBody>
      </p:sp>
      <p:sp>
        <p:nvSpPr>
          <p:cNvPr id="15" name="Семиугольник 14">
            <a:extLst>
              <a:ext uri="{FF2B5EF4-FFF2-40B4-BE49-F238E27FC236}">
                <a16:creationId xmlns:a16="http://schemas.microsoft.com/office/drawing/2014/main" id="{B4BCD264-8A9E-4348-B435-41BF5B462B13}"/>
              </a:ext>
            </a:extLst>
          </p:cNvPr>
          <p:cNvSpPr/>
          <p:nvPr/>
        </p:nvSpPr>
        <p:spPr>
          <a:xfrm>
            <a:off x="4007768" y="6007782"/>
            <a:ext cx="483410" cy="504056"/>
          </a:xfrm>
          <a:prstGeom prst="hept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7</a:t>
            </a:r>
          </a:p>
        </p:txBody>
      </p:sp>
    </p:spTree>
    <p:extLst>
      <p:ext uri="{BB962C8B-B14F-4D97-AF65-F5344CB8AC3E}">
        <p14:creationId xmlns:p14="http://schemas.microsoft.com/office/powerpoint/2010/main" val="559781686"/>
      </p:ext>
    </p:extLst>
  </p:cSld>
  <p:clrMapOvr>
    <a:masterClrMapping/>
  </p:clrMapOvr>
  <p:transition>
    <p:strips dir="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Задачи и напоминания</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Коммуникация</a:t>
            </a:r>
          </a:p>
        </p:txBody>
      </p:sp>
      <p:sp>
        <p:nvSpPr>
          <p:cNvPr id="8" name="Заголовок 6">
            <a:extLst>
              <a:ext uri="{FF2B5EF4-FFF2-40B4-BE49-F238E27FC236}">
                <a16:creationId xmlns:a16="http://schemas.microsoft.com/office/drawing/2014/main" id="{7C3A5BA0-9E8D-4761-8077-77F66EE8FF9D}"/>
              </a:ext>
            </a:extLst>
          </p:cNvPr>
          <p:cNvSpPr txBox="1">
            <a:spLocks/>
          </p:cNvSpPr>
          <p:nvPr/>
        </p:nvSpPr>
        <p:spPr bwMode="auto">
          <a:xfrm>
            <a:off x="6528048" y="1512389"/>
            <a:ext cx="4680520"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200" b="0" dirty="0">
                <a:solidFill>
                  <a:srgbClr val="002060"/>
                </a:solidFill>
                <a:latin typeface="Franklin Gothic Demi Cond" panose="020B0706030402020204" pitchFamily="34" charset="0"/>
              </a:rPr>
              <a:t>Напоминание самому себе</a:t>
            </a:r>
            <a:endParaRPr lang="ru-RU" sz="3200" b="0" dirty="0">
              <a:solidFill>
                <a:srgbClr val="FF0000"/>
              </a:solidFill>
              <a:latin typeface="Franklin Gothic Demi Cond" panose="020B0706030402020204" pitchFamily="34" charset="0"/>
            </a:endParaRPr>
          </a:p>
        </p:txBody>
      </p:sp>
      <p:pic>
        <p:nvPicPr>
          <p:cNvPr id="9" name="Picture 2">
            <a:extLst>
              <a:ext uri="{FF2B5EF4-FFF2-40B4-BE49-F238E27FC236}">
                <a16:creationId xmlns:a16="http://schemas.microsoft.com/office/drawing/2014/main" id="{7DEA2FBD-A441-41B7-A728-9D58A60C0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27" y="1700808"/>
            <a:ext cx="5546473" cy="407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013813"/>
      </p:ext>
    </p:extLst>
  </p:cSld>
  <p:clrMapOvr>
    <a:masterClrMapping/>
  </p:clrMapOvr>
  <p:transition>
    <p:strips dir="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Автоматическое информирование по событиям</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Коммуникация</a:t>
            </a:r>
          </a:p>
        </p:txBody>
      </p:sp>
      <p:pic>
        <p:nvPicPr>
          <p:cNvPr id="4" name="Рисунок 3">
            <a:extLst>
              <a:ext uri="{FF2B5EF4-FFF2-40B4-BE49-F238E27FC236}">
                <a16:creationId xmlns:a16="http://schemas.microsoft.com/office/drawing/2014/main" id="{5AD4A8D4-8992-43C5-8225-A368080F3EFA}"/>
              </a:ext>
            </a:extLst>
          </p:cNvPr>
          <p:cNvPicPr>
            <a:picLocks noChangeAspect="1"/>
          </p:cNvPicPr>
          <p:nvPr/>
        </p:nvPicPr>
        <p:blipFill>
          <a:blip r:embed="rId2"/>
          <a:stretch>
            <a:fillRect/>
          </a:stretch>
        </p:blipFill>
        <p:spPr>
          <a:xfrm>
            <a:off x="407368" y="1361728"/>
            <a:ext cx="7632848" cy="4749327"/>
          </a:xfrm>
          <a:prstGeom prst="rect">
            <a:avLst/>
          </a:prstGeom>
        </p:spPr>
      </p:pic>
      <p:pic>
        <p:nvPicPr>
          <p:cNvPr id="7" name="Рисунок 6">
            <a:extLst>
              <a:ext uri="{FF2B5EF4-FFF2-40B4-BE49-F238E27FC236}">
                <a16:creationId xmlns:a16="http://schemas.microsoft.com/office/drawing/2014/main" id="{1EDD0ECD-B700-43C2-8F6A-6C86FD964C96}"/>
              </a:ext>
            </a:extLst>
          </p:cNvPr>
          <p:cNvPicPr>
            <a:picLocks noChangeAspect="1"/>
          </p:cNvPicPr>
          <p:nvPr/>
        </p:nvPicPr>
        <p:blipFill>
          <a:blip r:embed="rId3"/>
          <a:stretch>
            <a:fillRect/>
          </a:stretch>
        </p:blipFill>
        <p:spPr>
          <a:xfrm>
            <a:off x="3914275" y="1882919"/>
            <a:ext cx="3973135" cy="3706945"/>
          </a:xfrm>
          <a:prstGeom prst="rect">
            <a:avLst/>
          </a:prstGeom>
          <a:ln w="38100">
            <a:solidFill>
              <a:srgbClr val="CC0000"/>
            </a:solidFill>
          </a:ln>
        </p:spPr>
      </p:pic>
      <p:sp>
        <p:nvSpPr>
          <p:cNvPr id="9" name="Заголовок 6">
            <a:extLst>
              <a:ext uri="{FF2B5EF4-FFF2-40B4-BE49-F238E27FC236}">
                <a16:creationId xmlns:a16="http://schemas.microsoft.com/office/drawing/2014/main" id="{0FE13E99-EF7C-492F-8BF4-B08F18C24EF2}"/>
              </a:ext>
            </a:extLst>
          </p:cNvPr>
          <p:cNvSpPr txBox="1">
            <a:spLocks/>
          </p:cNvSpPr>
          <p:nvPr/>
        </p:nvSpPr>
        <p:spPr bwMode="auto">
          <a:xfrm>
            <a:off x="8256240" y="1439598"/>
            <a:ext cx="3672408" cy="45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FF0000"/>
                </a:solidFill>
                <a:latin typeface="Franklin Gothic Demi Cond" panose="020B0706030402020204" pitchFamily="34" charset="0"/>
              </a:rPr>
              <a:t>25+ событий</a:t>
            </a:r>
            <a:r>
              <a:rPr lang="ru-RU" b="0" dirty="0">
                <a:solidFill>
                  <a:srgbClr val="002060"/>
                </a:solidFill>
                <a:latin typeface="Franklin Gothic Demi Cond" panose="020B0706030402020204" pitchFamily="34" charset="0"/>
              </a:rPr>
              <a:t>. В т.ч. напоминания о </a:t>
            </a:r>
            <a:r>
              <a:rPr lang="ru-RU" b="0" dirty="0">
                <a:solidFill>
                  <a:srgbClr val="FF0000"/>
                </a:solidFill>
                <a:latin typeface="Franklin Gothic Demi Cond" panose="020B0706030402020204" pitchFamily="34" charset="0"/>
              </a:rPr>
              <a:t>записи на ремонт, сроках ТО, замене расходников </a:t>
            </a:r>
            <a:r>
              <a:rPr lang="ru-RU" b="0" dirty="0">
                <a:solidFill>
                  <a:srgbClr val="002060"/>
                </a:solidFill>
                <a:latin typeface="Franklin Gothic Demi Cond" panose="020B0706030402020204" pitchFamily="34" charset="0"/>
              </a:rPr>
              <a:t>и т.п.</a:t>
            </a:r>
          </a:p>
        </p:txBody>
      </p:sp>
    </p:spTree>
    <p:extLst>
      <p:ext uri="{BB962C8B-B14F-4D97-AF65-F5344CB8AC3E}">
        <p14:creationId xmlns:p14="http://schemas.microsoft.com/office/powerpoint/2010/main" val="2520050533"/>
      </p:ext>
    </p:extLst>
  </p:cSld>
  <p:clrMapOvr>
    <a:masterClrMapping/>
  </p:clrMapOvr>
  <p:transition>
    <p:strips dir="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166529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Автоматическое информирование по событиям (продолжение)</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Коммуникация</a:t>
            </a:r>
          </a:p>
        </p:txBody>
      </p:sp>
      <p:pic>
        <p:nvPicPr>
          <p:cNvPr id="4" name="Рисунок 3">
            <a:extLst>
              <a:ext uri="{FF2B5EF4-FFF2-40B4-BE49-F238E27FC236}">
                <a16:creationId xmlns:a16="http://schemas.microsoft.com/office/drawing/2014/main" id="{5AD4A8D4-8992-43C5-8225-A368080F3EFA}"/>
              </a:ext>
            </a:extLst>
          </p:cNvPr>
          <p:cNvPicPr>
            <a:picLocks noChangeAspect="1"/>
          </p:cNvPicPr>
          <p:nvPr/>
        </p:nvPicPr>
        <p:blipFill>
          <a:blip r:embed="rId2"/>
          <a:stretch>
            <a:fillRect/>
          </a:stretch>
        </p:blipFill>
        <p:spPr>
          <a:xfrm>
            <a:off x="407368" y="1412776"/>
            <a:ext cx="7632848" cy="4749327"/>
          </a:xfrm>
          <a:prstGeom prst="rect">
            <a:avLst/>
          </a:prstGeom>
        </p:spPr>
      </p:pic>
      <p:pic>
        <p:nvPicPr>
          <p:cNvPr id="5" name="Рисунок 4">
            <a:extLst>
              <a:ext uri="{FF2B5EF4-FFF2-40B4-BE49-F238E27FC236}">
                <a16:creationId xmlns:a16="http://schemas.microsoft.com/office/drawing/2014/main" id="{5BC93DC3-BAE6-403B-A4A9-E167F14250F1}"/>
              </a:ext>
            </a:extLst>
          </p:cNvPr>
          <p:cNvPicPr>
            <a:picLocks noChangeAspect="1"/>
          </p:cNvPicPr>
          <p:nvPr/>
        </p:nvPicPr>
        <p:blipFill>
          <a:blip r:embed="rId3"/>
          <a:stretch>
            <a:fillRect/>
          </a:stretch>
        </p:blipFill>
        <p:spPr>
          <a:xfrm>
            <a:off x="2229879" y="2998670"/>
            <a:ext cx="2092974" cy="896989"/>
          </a:xfrm>
          <a:prstGeom prst="rect">
            <a:avLst/>
          </a:prstGeom>
          <a:ln w="57150">
            <a:solidFill>
              <a:srgbClr val="C00000"/>
            </a:solidFill>
          </a:ln>
        </p:spPr>
      </p:pic>
      <p:pic>
        <p:nvPicPr>
          <p:cNvPr id="8" name="Рисунок 7">
            <a:extLst>
              <a:ext uri="{FF2B5EF4-FFF2-40B4-BE49-F238E27FC236}">
                <a16:creationId xmlns:a16="http://schemas.microsoft.com/office/drawing/2014/main" id="{475E75FD-59D4-4ED1-96BC-3DE4DBA968D3}"/>
              </a:ext>
            </a:extLst>
          </p:cNvPr>
          <p:cNvPicPr>
            <a:picLocks noChangeAspect="1"/>
          </p:cNvPicPr>
          <p:nvPr/>
        </p:nvPicPr>
        <p:blipFill>
          <a:blip r:embed="rId4"/>
          <a:stretch>
            <a:fillRect/>
          </a:stretch>
        </p:blipFill>
        <p:spPr>
          <a:xfrm>
            <a:off x="6052390" y="2979982"/>
            <a:ext cx="1843810" cy="896989"/>
          </a:xfrm>
          <a:prstGeom prst="rect">
            <a:avLst/>
          </a:prstGeom>
          <a:ln w="38100">
            <a:solidFill>
              <a:srgbClr val="CC0000"/>
            </a:solidFill>
          </a:ln>
        </p:spPr>
      </p:pic>
      <p:sp>
        <p:nvSpPr>
          <p:cNvPr id="9" name="Заголовок 6">
            <a:extLst>
              <a:ext uri="{FF2B5EF4-FFF2-40B4-BE49-F238E27FC236}">
                <a16:creationId xmlns:a16="http://schemas.microsoft.com/office/drawing/2014/main" id="{DFEF2380-F3BA-4D01-BE2F-10577C9D0A53}"/>
              </a:ext>
            </a:extLst>
          </p:cNvPr>
          <p:cNvSpPr txBox="1">
            <a:spLocks/>
          </p:cNvSpPr>
          <p:nvPr/>
        </p:nvSpPr>
        <p:spPr bwMode="auto">
          <a:xfrm>
            <a:off x="8256240" y="1439598"/>
            <a:ext cx="3672408" cy="45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Можно информировать клиента, менеджера, автора заказ, группу пользователей.</a:t>
            </a:r>
          </a:p>
          <a:p>
            <a:pPr algn="l"/>
            <a:endParaRPr lang="ru-RU" b="0" dirty="0">
              <a:solidFill>
                <a:srgbClr val="002060"/>
              </a:solidFill>
              <a:latin typeface="Franklin Gothic Demi Cond" panose="020B0706030402020204" pitchFamily="34" charset="0"/>
            </a:endParaRPr>
          </a:p>
          <a:p>
            <a:pPr algn="l"/>
            <a:r>
              <a:rPr lang="ru-RU" b="0" dirty="0">
                <a:solidFill>
                  <a:srgbClr val="002060"/>
                </a:solidFill>
                <a:latin typeface="Franklin Gothic Demi Cond" panose="020B0706030402020204" pitchFamily="34" charset="0"/>
              </a:rPr>
              <a:t>По </a:t>
            </a:r>
            <a:r>
              <a:rPr lang="en-US" b="0" dirty="0">
                <a:solidFill>
                  <a:srgbClr val="FF0000"/>
                </a:solidFill>
                <a:latin typeface="Franklin Gothic Demi Cond" panose="020B0706030402020204" pitchFamily="34" charset="0"/>
              </a:rPr>
              <a:t>e-mail</a:t>
            </a:r>
            <a:r>
              <a:rPr lang="ru-RU" b="0" dirty="0">
                <a:solidFill>
                  <a:srgbClr val="FF0000"/>
                </a:solidFill>
                <a:latin typeface="Franklin Gothic Demi Cond" panose="020B0706030402020204" pitchFamily="34" charset="0"/>
              </a:rPr>
              <a:t>, смс, мессенджеру, напоминанием в базе.</a:t>
            </a:r>
          </a:p>
        </p:txBody>
      </p:sp>
    </p:spTree>
    <p:extLst>
      <p:ext uri="{BB962C8B-B14F-4D97-AF65-F5344CB8AC3E}">
        <p14:creationId xmlns:p14="http://schemas.microsoft.com/office/powerpoint/2010/main" val="776952105"/>
      </p:ext>
    </p:extLst>
  </p:cSld>
  <p:clrMapOvr>
    <a:masterClrMapping/>
  </p:clrMapOvr>
  <p:transition>
    <p:strips dir="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058517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Журнал заказ-нарядов со встроенной воронкой статусов</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Заказ-наряд</a:t>
            </a:r>
          </a:p>
        </p:txBody>
      </p:sp>
      <p:pic>
        <p:nvPicPr>
          <p:cNvPr id="4" name="Рисунок 3">
            <a:extLst>
              <a:ext uri="{FF2B5EF4-FFF2-40B4-BE49-F238E27FC236}">
                <a16:creationId xmlns:a16="http://schemas.microsoft.com/office/drawing/2014/main" id="{23C54DFB-4F40-4CE6-B01A-30BDDD645493}"/>
              </a:ext>
            </a:extLst>
          </p:cNvPr>
          <p:cNvPicPr>
            <a:picLocks noChangeAspect="1"/>
          </p:cNvPicPr>
          <p:nvPr/>
        </p:nvPicPr>
        <p:blipFill>
          <a:blip r:embed="rId2"/>
          <a:stretch>
            <a:fillRect/>
          </a:stretch>
        </p:blipFill>
        <p:spPr>
          <a:xfrm>
            <a:off x="472040" y="1484784"/>
            <a:ext cx="9080343" cy="2845832"/>
          </a:xfrm>
          <a:prstGeom prst="rect">
            <a:avLst/>
          </a:prstGeom>
        </p:spPr>
      </p:pic>
      <p:sp>
        <p:nvSpPr>
          <p:cNvPr id="10" name="Заголовок 6">
            <a:extLst>
              <a:ext uri="{FF2B5EF4-FFF2-40B4-BE49-F238E27FC236}">
                <a16:creationId xmlns:a16="http://schemas.microsoft.com/office/drawing/2014/main" id="{EF9224F8-DA7A-4456-AE66-59E9A45884D9}"/>
              </a:ext>
            </a:extLst>
          </p:cNvPr>
          <p:cNvSpPr txBox="1">
            <a:spLocks/>
          </p:cNvSpPr>
          <p:nvPr/>
        </p:nvSpPr>
        <p:spPr bwMode="auto">
          <a:xfrm>
            <a:off x="444589" y="4501152"/>
            <a:ext cx="8349243"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Список заказ-нарядов удобно фильтруется закладками. На каждой только ЗН нужного статуса.</a:t>
            </a:r>
          </a:p>
        </p:txBody>
      </p:sp>
    </p:spTree>
    <p:extLst>
      <p:ext uri="{BB962C8B-B14F-4D97-AF65-F5344CB8AC3E}">
        <p14:creationId xmlns:p14="http://schemas.microsoft.com/office/powerpoint/2010/main" val="3012338045"/>
      </p:ext>
    </p:extLst>
  </p:cSld>
  <p:clrMapOvr>
    <a:masterClrMapping/>
  </p:clrMapOvr>
  <p:transition>
    <p:strips dir="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p:cNvSpPr txBox="1">
            <a:spLocks/>
          </p:cNvSpPr>
          <p:nvPr/>
        </p:nvSpPr>
        <p:spPr bwMode="auto">
          <a:xfrm>
            <a:off x="1127447" y="785664"/>
            <a:ext cx="9937106" cy="52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ctr"/>
            <a:r>
              <a:rPr lang="ru-RU" sz="6600" b="0" dirty="0">
                <a:solidFill>
                  <a:srgbClr val="FF0000"/>
                </a:solidFill>
                <a:latin typeface="Franklin Gothic Heavy" panose="020B0903020102020204" pitchFamily="34" charset="0"/>
              </a:rPr>
              <a:t> Телеграмм и боты</a:t>
            </a:r>
            <a:endParaRPr lang="ru-RU" sz="8000" b="0" dirty="0">
              <a:solidFill>
                <a:srgbClr val="FF0000"/>
              </a:solidFill>
              <a:latin typeface="Franklin Gothic Heavy" panose="020B0903020102020204" pitchFamily="34" charset="0"/>
            </a:endParaRPr>
          </a:p>
        </p:txBody>
      </p:sp>
    </p:spTree>
    <p:extLst>
      <p:ext uri="{BB962C8B-B14F-4D97-AF65-F5344CB8AC3E}">
        <p14:creationId xmlns:p14="http://schemas.microsoft.com/office/powerpoint/2010/main" val="2148391483"/>
      </p:ext>
    </p:extLst>
  </p:cSld>
  <p:clrMapOvr>
    <a:masterClrMapping/>
  </p:clrMapOvr>
  <p:transition spd="slow">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0369152"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err="1">
                <a:solidFill>
                  <a:srgbClr val="002060"/>
                </a:solidFill>
                <a:latin typeface="Franklin Gothic Demi Cond" panose="020B0706030402020204" pitchFamily="34" charset="0"/>
              </a:rPr>
              <a:t>Телеграм</a:t>
            </a:r>
            <a:r>
              <a:rPr lang="ru-RU" sz="3600" b="0" dirty="0">
                <a:solidFill>
                  <a:srgbClr val="002060"/>
                </a:solidFill>
                <a:latin typeface="Franklin Gothic Demi Cond" panose="020B0706030402020204" pitchFamily="34" charset="0"/>
              </a:rPr>
              <a:t> для клиентов, сотрудников и руководителей</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Телеграмм и боты</a:t>
            </a:r>
          </a:p>
        </p:txBody>
      </p:sp>
      <p:sp>
        <p:nvSpPr>
          <p:cNvPr id="9" name="Заголовок 6">
            <a:extLst>
              <a:ext uri="{FF2B5EF4-FFF2-40B4-BE49-F238E27FC236}">
                <a16:creationId xmlns:a16="http://schemas.microsoft.com/office/drawing/2014/main" id="{DFEF2380-F3BA-4D01-BE2F-10577C9D0A53}"/>
              </a:ext>
            </a:extLst>
          </p:cNvPr>
          <p:cNvSpPr txBox="1">
            <a:spLocks/>
          </p:cNvSpPr>
          <p:nvPr/>
        </p:nvSpPr>
        <p:spPr bwMode="auto">
          <a:xfrm>
            <a:off x="407367" y="1363689"/>
            <a:ext cx="11365297" cy="10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По сути, это мобильное приложение, которое не нужно устанавливать — телеграмм чаще всего уже есть в телефоне клиента.</a:t>
            </a:r>
          </a:p>
        </p:txBody>
      </p:sp>
      <p:pic>
        <p:nvPicPr>
          <p:cNvPr id="7" name="Рисунок 6">
            <a:extLst>
              <a:ext uri="{FF2B5EF4-FFF2-40B4-BE49-F238E27FC236}">
                <a16:creationId xmlns:a16="http://schemas.microsoft.com/office/drawing/2014/main" id="{2CB229AF-EBF7-48D7-BCF1-DE4FEA884E46}"/>
              </a:ext>
            </a:extLst>
          </p:cNvPr>
          <p:cNvPicPr>
            <a:picLocks noChangeAspect="1"/>
          </p:cNvPicPr>
          <p:nvPr/>
        </p:nvPicPr>
        <p:blipFill>
          <a:blip r:embed="rId2"/>
          <a:stretch>
            <a:fillRect/>
          </a:stretch>
        </p:blipFill>
        <p:spPr>
          <a:xfrm>
            <a:off x="8040216" y="2627903"/>
            <a:ext cx="3600400" cy="3344504"/>
          </a:xfrm>
          <a:prstGeom prst="rect">
            <a:avLst/>
          </a:prstGeom>
        </p:spPr>
      </p:pic>
      <p:sp>
        <p:nvSpPr>
          <p:cNvPr id="8" name="Заголовок 6">
            <a:extLst>
              <a:ext uri="{FF2B5EF4-FFF2-40B4-BE49-F238E27FC236}">
                <a16:creationId xmlns:a16="http://schemas.microsoft.com/office/drawing/2014/main" id="{5D7AC695-FADB-40A6-8F81-77A5BAEA2DB0}"/>
              </a:ext>
            </a:extLst>
          </p:cNvPr>
          <p:cNvSpPr txBox="1">
            <a:spLocks/>
          </p:cNvSpPr>
          <p:nvPr/>
        </p:nvSpPr>
        <p:spPr bwMode="auto">
          <a:xfrm>
            <a:off x="407367" y="2463011"/>
            <a:ext cx="6840762" cy="10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Клиент может получать необходимые данные о своем авто, истории ремонтов, бонусах и пр.</a:t>
            </a:r>
            <a:endParaRPr lang="ru-RU" b="0" dirty="0">
              <a:solidFill>
                <a:srgbClr val="FF0000"/>
              </a:solidFill>
              <a:latin typeface="Franklin Gothic Demi Cond" panose="020B0706030402020204" pitchFamily="34" charset="0"/>
            </a:endParaRPr>
          </a:p>
        </p:txBody>
      </p:sp>
      <p:sp>
        <p:nvSpPr>
          <p:cNvPr id="10" name="Заголовок 6">
            <a:extLst>
              <a:ext uri="{FF2B5EF4-FFF2-40B4-BE49-F238E27FC236}">
                <a16:creationId xmlns:a16="http://schemas.microsoft.com/office/drawing/2014/main" id="{6DF46A4D-3FD1-483C-BA36-D60406A83364}"/>
              </a:ext>
            </a:extLst>
          </p:cNvPr>
          <p:cNvSpPr txBox="1">
            <a:spLocks/>
          </p:cNvSpPr>
          <p:nvPr/>
        </p:nvSpPr>
        <p:spPr bwMode="auto">
          <a:xfrm>
            <a:off x="407367" y="3562333"/>
            <a:ext cx="6840762" cy="145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Сотрудники могут переписываться по машине</a:t>
            </a:r>
            <a:r>
              <a:rPr lang="ru-RU" b="0" dirty="0">
                <a:solidFill>
                  <a:srgbClr val="002060"/>
                </a:solidFill>
                <a:latin typeface="Franklin Gothic Heavy" panose="020B0903020102020204" pitchFamily="34" charset="0"/>
              </a:rPr>
              <a:t> </a:t>
            </a:r>
            <a:r>
              <a:rPr lang="ru-RU" b="0" dirty="0">
                <a:solidFill>
                  <a:srgbClr val="002060"/>
                </a:solidFill>
                <a:latin typeface="Franklin Gothic Demi Cond" panose="020B0706030402020204" pitchFamily="34" charset="0"/>
              </a:rPr>
              <a:t>— вся информация прикрепляется к заказу, клиенту.</a:t>
            </a:r>
            <a:endParaRPr lang="ru-RU" b="0" dirty="0">
              <a:solidFill>
                <a:srgbClr val="FF0000"/>
              </a:solidFill>
              <a:latin typeface="Franklin Gothic Demi Cond" panose="020B0706030402020204" pitchFamily="34" charset="0"/>
            </a:endParaRPr>
          </a:p>
        </p:txBody>
      </p:sp>
      <p:sp>
        <p:nvSpPr>
          <p:cNvPr id="11" name="Заголовок 6">
            <a:extLst>
              <a:ext uri="{FF2B5EF4-FFF2-40B4-BE49-F238E27FC236}">
                <a16:creationId xmlns:a16="http://schemas.microsoft.com/office/drawing/2014/main" id="{79F6ECBA-1829-40D3-8CCD-968493DA9818}"/>
              </a:ext>
            </a:extLst>
          </p:cNvPr>
          <p:cNvSpPr txBox="1">
            <a:spLocks/>
          </p:cNvSpPr>
          <p:nvPr/>
        </p:nvSpPr>
        <p:spPr bwMode="auto">
          <a:xfrm>
            <a:off x="407367" y="4837257"/>
            <a:ext cx="6840762" cy="145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Руководители получают необходимую отчетность и информацию.</a:t>
            </a:r>
            <a:endParaRPr lang="ru-RU" b="0" dirty="0">
              <a:solidFill>
                <a:srgbClr val="FF0000"/>
              </a:solidFill>
              <a:latin typeface="Franklin Gothic Demi Cond" panose="020B0706030402020204" pitchFamily="34" charset="0"/>
            </a:endParaRPr>
          </a:p>
        </p:txBody>
      </p:sp>
    </p:spTree>
    <p:extLst>
      <p:ext uri="{BB962C8B-B14F-4D97-AF65-F5344CB8AC3E}">
        <p14:creationId xmlns:p14="http://schemas.microsoft.com/office/powerpoint/2010/main" val="2798628372"/>
      </p:ext>
    </p:extLst>
  </p:cSld>
  <p:clrMapOvr>
    <a:masterClrMapping/>
  </p:clrMapOvr>
  <p:transition>
    <p:strips dir="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Автоматическое прикрепление фото к заказ-наряду</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Телеграмм и боты</a:t>
            </a:r>
          </a:p>
        </p:txBody>
      </p:sp>
      <p:pic>
        <p:nvPicPr>
          <p:cNvPr id="4" name="Рисунок 3">
            <a:extLst>
              <a:ext uri="{FF2B5EF4-FFF2-40B4-BE49-F238E27FC236}">
                <a16:creationId xmlns:a16="http://schemas.microsoft.com/office/drawing/2014/main" id="{18E5F514-5FF4-4432-A1CA-19CF0BB2D864}"/>
              </a:ext>
            </a:extLst>
          </p:cNvPr>
          <p:cNvPicPr>
            <a:picLocks noChangeAspect="1"/>
          </p:cNvPicPr>
          <p:nvPr/>
        </p:nvPicPr>
        <p:blipFill>
          <a:blip r:embed="rId2"/>
          <a:stretch>
            <a:fillRect/>
          </a:stretch>
        </p:blipFill>
        <p:spPr>
          <a:xfrm>
            <a:off x="1127448" y="1556792"/>
            <a:ext cx="4251395" cy="4608512"/>
          </a:xfrm>
          <a:prstGeom prst="rect">
            <a:avLst/>
          </a:prstGeom>
        </p:spPr>
      </p:pic>
      <p:pic>
        <p:nvPicPr>
          <p:cNvPr id="6146" name="Picture 2">
            <a:extLst>
              <a:ext uri="{FF2B5EF4-FFF2-40B4-BE49-F238E27FC236}">
                <a16:creationId xmlns:a16="http://schemas.microsoft.com/office/drawing/2014/main" id="{FFC6727A-27FB-4DEE-985A-F5DF29BAD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0510" y="1556792"/>
            <a:ext cx="3983964"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273440"/>
      </p:ext>
    </p:extLst>
  </p:cSld>
  <p:clrMapOvr>
    <a:masterClrMapping/>
  </p:clrMapOvr>
  <p:transition>
    <p:strips dir="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История ТО</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Телеграмм и боты</a:t>
            </a:r>
          </a:p>
        </p:txBody>
      </p:sp>
      <p:pic>
        <p:nvPicPr>
          <p:cNvPr id="7170" name="Picture 2">
            <a:extLst>
              <a:ext uri="{FF2B5EF4-FFF2-40B4-BE49-F238E27FC236}">
                <a16:creationId xmlns:a16="http://schemas.microsoft.com/office/drawing/2014/main" id="{266CDA15-768B-4F05-B256-DEC2E7B86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4" y="1484784"/>
            <a:ext cx="4936430" cy="49771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9E33C66C-7993-4889-9694-41908DEA5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466" y="2564904"/>
            <a:ext cx="5772150" cy="220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198140"/>
      </p:ext>
    </p:extLst>
  </p:cSld>
  <p:clrMapOvr>
    <a:masterClrMapping/>
  </p:clrMapOvr>
  <p:transition>
    <p:strips dir="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Прием медиаконтента в 1С</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Телеграмм и боты</a:t>
            </a:r>
          </a:p>
        </p:txBody>
      </p:sp>
      <p:pic>
        <p:nvPicPr>
          <p:cNvPr id="5122" name="Picture 2">
            <a:extLst>
              <a:ext uri="{FF2B5EF4-FFF2-40B4-BE49-F238E27FC236}">
                <a16:creationId xmlns:a16="http://schemas.microsoft.com/office/drawing/2014/main" id="{108EBF64-9E25-4B6D-8FA2-231F760D8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76" y="1556792"/>
            <a:ext cx="7774423"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207863"/>
      </p:ext>
    </p:extLst>
  </p:cSld>
  <p:clrMapOvr>
    <a:masterClrMapping/>
  </p:clrMapOvr>
  <p:transition>
    <p:strips dir="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Встроенный мессенджер </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Телеграмм и боты</a:t>
            </a:r>
          </a:p>
        </p:txBody>
      </p:sp>
      <p:sp>
        <p:nvSpPr>
          <p:cNvPr id="9" name="Заголовок 6">
            <a:extLst>
              <a:ext uri="{FF2B5EF4-FFF2-40B4-BE49-F238E27FC236}">
                <a16:creationId xmlns:a16="http://schemas.microsoft.com/office/drawing/2014/main" id="{DFEF2380-F3BA-4D01-BE2F-10577C9D0A53}"/>
              </a:ext>
            </a:extLst>
          </p:cNvPr>
          <p:cNvSpPr txBox="1">
            <a:spLocks/>
          </p:cNvSpPr>
          <p:nvPr/>
        </p:nvSpPr>
        <p:spPr bwMode="auto">
          <a:xfrm>
            <a:off x="407368" y="1199544"/>
            <a:ext cx="11449272" cy="69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Внутри </a:t>
            </a:r>
            <a:r>
              <a:rPr lang="ru-RU" b="0" dirty="0" err="1">
                <a:solidFill>
                  <a:srgbClr val="002060"/>
                </a:solidFill>
                <a:latin typeface="Franklin Gothic Demi Cond" panose="020B0706030402020204" pitchFamily="34" charset="0"/>
              </a:rPr>
              <a:t>Далиона</a:t>
            </a:r>
            <a:r>
              <a:rPr lang="ru-RU" b="0" dirty="0">
                <a:solidFill>
                  <a:srgbClr val="002060"/>
                </a:solidFill>
                <a:latin typeface="Franklin Gothic Demi Cond" panose="020B0706030402020204" pitchFamily="34" charset="0"/>
              </a:rPr>
              <a:t> все сообщения Телеграмма дублируются в мессенджере:</a:t>
            </a:r>
            <a:endParaRPr lang="ru-RU" b="0" dirty="0">
              <a:solidFill>
                <a:srgbClr val="FF0000"/>
              </a:solidFill>
              <a:latin typeface="Franklin Gothic Demi Cond" panose="020B0706030402020204" pitchFamily="34" charset="0"/>
            </a:endParaRPr>
          </a:p>
        </p:txBody>
      </p:sp>
      <p:sp>
        <p:nvSpPr>
          <p:cNvPr id="8" name="Заголовок 6">
            <a:extLst>
              <a:ext uri="{FF2B5EF4-FFF2-40B4-BE49-F238E27FC236}">
                <a16:creationId xmlns:a16="http://schemas.microsoft.com/office/drawing/2014/main" id="{E94D760D-196C-41B6-8D02-078B61D5E6DF}"/>
              </a:ext>
            </a:extLst>
          </p:cNvPr>
          <p:cNvSpPr txBox="1">
            <a:spLocks/>
          </p:cNvSpPr>
          <p:nvPr/>
        </p:nvSpPr>
        <p:spPr bwMode="auto">
          <a:xfrm>
            <a:off x="8616280" y="1896703"/>
            <a:ext cx="3082415" cy="41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Здесь вся информация по общению с клиентом: сообщения, заказы, история ремонтов, фото, аудио и пр.</a:t>
            </a:r>
            <a:endParaRPr lang="ru-RU" b="0" dirty="0">
              <a:solidFill>
                <a:srgbClr val="FF0000"/>
              </a:solidFill>
              <a:latin typeface="Franklin Gothic Demi Cond" panose="020B0706030402020204" pitchFamily="34" charset="0"/>
            </a:endParaRPr>
          </a:p>
        </p:txBody>
      </p:sp>
      <p:pic>
        <p:nvPicPr>
          <p:cNvPr id="10" name="Рисунок 9">
            <a:extLst>
              <a:ext uri="{FF2B5EF4-FFF2-40B4-BE49-F238E27FC236}">
                <a16:creationId xmlns:a16="http://schemas.microsoft.com/office/drawing/2014/main" id="{7BFFF14B-1C27-425B-9E28-7E2BA3E789D9}"/>
              </a:ext>
            </a:extLst>
          </p:cNvPr>
          <p:cNvPicPr>
            <a:picLocks noChangeAspect="1"/>
          </p:cNvPicPr>
          <p:nvPr/>
        </p:nvPicPr>
        <p:blipFill>
          <a:blip r:embed="rId2"/>
          <a:stretch>
            <a:fillRect/>
          </a:stretch>
        </p:blipFill>
        <p:spPr>
          <a:xfrm>
            <a:off x="0" y="2067551"/>
            <a:ext cx="8328248" cy="4817833"/>
          </a:xfrm>
          <a:prstGeom prst="rect">
            <a:avLst/>
          </a:prstGeom>
        </p:spPr>
      </p:pic>
    </p:spTree>
    <p:extLst>
      <p:ext uri="{BB962C8B-B14F-4D97-AF65-F5344CB8AC3E}">
        <p14:creationId xmlns:p14="http://schemas.microsoft.com/office/powerpoint/2010/main" val="3032412802"/>
      </p:ext>
    </p:extLst>
  </p:cSld>
  <p:clrMapOvr>
    <a:masterClrMapping/>
  </p:clrMapOvr>
  <p:transition>
    <p:strips dir="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Отправка печатной формы в Телеграмм</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Телеграмм и боты</a:t>
            </a:r>
          </a:p>
        </p:txBody>
      </p:sp>
      <p:pic>
        <p:nvPicPr>
          <p:cNvPr id="10242" name="Picture 2">
            <a:extLst>
              <a:ext uri="{FF2B5EF4-FFF2-40B4-BE49-F238E27FC236}">
                <a16:creationId xmlns:a16="http://schemas.microsoft.com/office/drawing/2014/main" id="{92E1397B-63DF-4FC3-B159-EBC940F18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985" y="1484784"/>
            <a:ext cx="6045472" cy="5063083"/>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6BC5F934-D02C-4BE1-9816-DC488F799CA0}"/>
              </a:ext>
            </a:extLst>
          </p:cNvPr>
          <p:cNvPicPr>
            <a:picLocks noChangeAspect="1"/>
          </p:cNvPicPr>
          <p:nvPr/>
        </p:nvPicPr>
        <p:blipFill>
          <a:blip r:embed="rId3"/>
          <a:stretch>
            <a:fillRect/>
          </a:stretch>
        </p:blipFill>
        <p:spPr>
          <a:xfrm>
            <a:off x="7100912" y="1489386"/>
            <a:ext cx="4538103" cy="1352627"/>
          </a:xfrm>
          <a:prstGeom prst="rect">
            <a:avLst/>
          </a:prstGeom>
        </p:spPr>
      </p:pic>
      <p:cxnSp>
        <p:nvCxnSpPr>
          <p:cNvPr id="7" name="Прямая со стрелкой 6">
            <a:extLst>
              <a:ext uri="{FF2B5EF4-FFF2-40B4-BE49-F238E27FC236}">
                <a16:creationId xmlns:a16="http://schemas.microsoft.com/office/drawing/2014/main" id="{19D22CBC-4E68-479F-9E2C-1F49F619E04C}"/>
              </a:ext>
            </a:extLst>
          </p:cNvPr>
          <p:cNvCxnSpPr/>
          <p:nvPr/>
        </p:nvCxnSpPr>
        <p:spPr>
          <a:xfrm flipV="1">
            <a:off x="4943872" y="2636912"/>
            <a:ext cx="2088232" cy="79208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82834"/>
      </p:ext>
    </p:extLst>
  </p:cSld>
  <p:clrMapOvr>
    <a:masterClrMapping/>
  </p:clrMapOvr>
  <p:transition>
    <p:strips dir="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Задачи из 1С в </a:t>
            </a:r>
            <a:r>
              <a:rPr lang="ru-RU" sz="3600" b="0" dirty="0" err="1">
                <a:solidFill>
                  <a:srgbClr val="002060"/>
                </a:solidFill>
                <a:latin typeface="Franklin Gothic Demi Cond" panose="020B0706030402020204" pitchFamily="34" charset="0"/>
              </a:rPr>
              <a:t>Телеграм</a:t>
            </a:r>
            <a:r>
              <a:rPr lang="ru-RU" sz="3600" b="0" dirty="0">
                <a:solidFill>
                  <a:srgbClr val="002060"/>
                </a:solidFill>
                <a:latin typeface="Franklin Gothic Demi Cond" panose="020B0706030402020204" pitchFamily="34" charset="0"/>
              </a:rPr>
              <a:t> с пометкой об исполнении</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Телеграмм и боты</a:t>
            </a:r>
          </a:p>
        </p:txBody>
      </p:sp>
      <p:sp>
        <p:nvSpPr>
          <p:cNvPr id="8" name="Заголовок 6">
            <a:extLst>
              <a:ext uri="{FF2B5EF4-FFF2-40B4-BE49-F238E27FC236}">
                <a16:creationId xmlns:a16="http://schemas.microsoft.com/office/drawing/2014/main" id="{E94D760D-196C-41B6-8D02-078B61D5E6DF}"/>
              </a:ext>
            </a:extLst>
          </p:cNvPr>
          <p:cNvSpPr txBox="1">
            <a:spLocks/>
          </p:cNvSpPr>
          <p:nvPr/>
        </p:nvSpPr>
        <p:spPr bwMode="auto">
          <a:xfrm>
            <a:off x="5807968" y="1896703"/>
            <a:ext cx="5890727" cy="41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4000" b="0" dirty="0">
                <a:solidFill>
                  <a:srgbClr val="FF0000"/>
                </a:solidFill>
                <a:latin typeface="Franklin Gothic Demi Cond" panose="020B0706030402020204" pitchFamily="34" charset="0"/>
              </a:rPr>
              <a:t>Оперативный контроль исполнения задач в телеграмм</a:t>
            </a:r>
          </a:p>
        </p:txBody>
      </p:sp>
      <p:pic>
        <p:nvPicPr>
          <p:cNvPr id="8194" name="Picture 2">
            <a:extLst>
              <a:ext uri="{FF2B5EF4-FFF2-40B4-BE49-F238E27FC236}">
                <a16:creationId xmlns:a16="http://schemas.microsoft.com/office/drawing/2014/main" id="{BF5D6EBD-1174-4083-B9C5-EC08E04A6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05" y="1494644"/>
            <a:ext cx="4730892" cy="488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488960"/>
      </p:ext>
    </p:extLst>
  </p:cSld>
  <p:clrMapOvr>
    <a:masterClrMapping/>
  </p:clrMapOvr>
  <p:transition>
    <p:strips dir="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Абсолютно любой настраиваемый контент</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Телеграмм и боты</a:t>
            </a:r>
          </a:p>
        </p:txBody>
      </p:sp>
      <p:sp>
        <p:nvSpPr>
          <p:cNvPr id="9" name="Заголовок 6">
            <a:extLst>
              <a:ext uri="{FF2B5EF4-FFF2-40B4-BE49-F238E27FC236}">
                <a16:creationId xmlns:a16="http://schemas.microsoft.com/office/drawing/2014/main" id="{DFEF2380-F3BA-4D01-BE2F-10577C9D0A53}"/>
              </a:ext>
            </a:extLst>
          </p:cNvPr>
          <p:cNvSpPr txBox="1">
            <a:spLocks/>
          </p:cNvSpPr>
          <p:nvPr/>
        </p:nvSpPr>
        <p:spPr bwMode="auto">
          <a:xfrm>
            <a:off x="407368" y="1199544"/>
            <a:ext cx="11449272" cy="69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Например, создание и согласование заявок на деньги и оплат по ним</a:t>
            </a:r>
            <a:endParaRPr lang="ru-RU" b="0" dirty="0">
              <a:solidFill>
                <a:srgbClr val="FF0000"/>
              </a:solidFill>
              <a:latin typeface="Franklin Gothic Demi Cond" panose="020B0706030402020204" pitchFamily="34" charset="0"/>
            </a:endParaRPr>
          </a:p>
        </p:txBody>
      </p:sp>
      <p:pic>
        <p:nvPicPr>
          <p:cNvPr id="9220" name="Picture 4">
            <a:extLst>
              <a:ext uri="{FF2B5EF4-FFF2-40B4-BE49-F238E27FC236}">
                <a16:creationId xmlns:a16="http://schemas.microsoft.com/office/drawing/2014/main" id="{DAE38F46-2AA5-4283-A90F-002288191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32" y="2054348"/>
            <a:ext cx="4185481" cy="4668952"/>
          </a:xfrm>
          <a:prstGeom prst="rect">
            <a:avLst/>
          </a:prstGeom>
          <a:noFill/>
          <a:extLst>
            <a:ext uri="{909E8E84-426E-40DD-AFC4-6F175D3DCCD1}">
              <a14:hiddenFill xmlns:a14="http://schemas.microsoft.com/office/drawing/2010/main">
                <a:solidFill>
                  <a:srgbClr val="FFFFFF"/>
                </a:solidFill>
              </a14:hiddenFill>
            </a:ext>
          </a:extLst>
        </p:spPr>
      </p:pic>
      <p:sp>
        <p:nvSpPr>
          <p:cNvPr id="3" name="Стрелка: влево 2">
            <a:extLst>
              <a:ext uri="{FF2B5EF4-FFF2-40B4-BE49-F238E27FC236}">
                <a16:creationId xmlns:a16="http://schemas.microsoft.com/office/drawing/2014/main" id="{10E1EA95-84E5-4E70-9297-96A7579B760B}"/>
              </a:ext>
            </a:extLst>
          </p:cNvPr>
          <p:cNvSpPr/>
          <p:nvPr/>
        </p:nvSpPr>
        <p:spPr>
          <a:xfrm>
            <a:off x="3064023" y="2574370"/>
            <a:ext cx="2708128" cy="86409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ru-RU" dirty="0">
                <a:latin typeface="Franklin Gothic Heavy" panose="020B0903020102020204" pitchFamily="34" charset="0"/>
              </a:rPr>
              <a:t>Заявка на деньги</a:t>
            </a:r>
          </a:p>
        </p:txBody>
      </p:sp>
      <p:sp>
        <p:nvSpPr>
          <p:cNvPr id="10" name="Стрелка: влево 9">
            <a:extLst>
              <a:ext uri="{FF2B5EF4-FFF2-40B4-BE49-F238E27FC236}">
                <a16:creationId xmlns:a16="http://schemas.microsoft.com/office/drawing/2014/main" id="{8482F4EE-F856-423D-A8BF-7AB250F3DF84}"/>
              </a:ext>
            </a:extLst>
          </p:cNvPr>
          <p:cNvSpPr/>
          <p:nvPr/>
        </p:nvSpPr>
        <p:spPr>
          <a:xfrm>
            <a:off x="3064023" y="4029617"/>
            <a:ext cx="2708128" cy="86409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ru-RU" dirty="0">
                <a:latin typeface="Franklin Gothic Heavy" panose="020B0903020102020204" pitchFamily="34" charset="0"/>
              </a:rPr>
              <a:t>Заявка на деньги</a:t>
            </a:r>
          </a:p>
        </p:txBody>
      </p:sp>
      <p:sp>
        <p:nvSpPr>
          <p:cNvPr id="11" name="Стрелка: влево 10">
            <a:extLst>
              <a:ext uri="{FF2B5EF4-FFF2-40B4-BE49-F238E27FC236}">
                <a16:creationId xmlns:a16="http://schemas.microsoft.com/office/drawing/2014/main" id="{05186D85-37E9-4766-9657-D4729AEF66F7}"/>
              </a:ext>
            </a:extLst>
          </p:cNvPr>
          <p:cNvSpPr/>
          <p:nvPr/>
        </p:nvSpPr>
        <p:spPr>
          <a:xfrm>
            <a:off x="3064023" y="5376458"/>
            <a:ext cx="2708128" cy="864096"/>
          </a:xfrm>
          <a:prstGeom prst="leftArrow">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ru-RU" dirty="0">
                <a:latin typeface="Franklin Gothic Heavy" panose="020B0903020102020204" pitchFamily="34" charset="0"/>
              </a:rPr>
              <a:t>Согласование</a:t>
            </a:r>
          </a:p>
        </p:txBody>
      </p:sp>
      <p:pic>
        <p:nvPicPr>
          <p:cNvPr id="9222" name="Picture 6">
            <a:extLst>
              <a:ext uri="{FF2B5EF4-FFF2-40B4-BE49-F238E27FC236}">
                <a16:creationId xmlns:a16="http://schemas.microsoft.com/office/drawing/2014/main" id="{137A60AE-1CA9-418F-8799-EF58C2D61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1999784"/>
            <a:ext cx="5772150" cy="2276475"/>
          </a:xfrm>
          <a:prstGeom prst="rect">
            <a:avLst/>
          </a:prstGeom>
          <a:noFill/>
          <a:extLst>
            <a:ext uri="{909E8E84-426E-40DD-AFC4-6F175D3DCCD1}">
              <a14:hiddenFill xmlns:a14="http://schemas.microsoft.com/office/drawing/2010/main">
                <a:solidFill>
                  <a:srgbClr val="FFFFFF"/>
                </a:solidFill>
              </a14:hiddenFill>
            </a:ext>
          </a:extLst>
        </p:spPr>
      </p:pic>
      <p:sp>
        <p:nvSpPr>
          <p:cNvPr id="13" name="Стрелка: влево 12">
            <a:extLst>
              <a:ext uri="{FF2B5EF4-FFF2-40B4-BE49-F238E27FC236}">
                <a16:creationId xmlns:a16="http://schemas.microsoft.com/office/drawing/2014/main" id="{F69B1DCF-8B04-4816-8C3D-3EF9D037B30B}"/>
              </a:ext>
            </a:extLst>
          </p:cNvPr>
          <p:cNvSpPr/>
          <p:nvPr/>
        </p:nvSpPr>
        <p:spPr>
          <a:xfrm>
            <a:off x="8419255" y="2496003"/>
            <a:ext cx="2708128" cy="864096"/>
          </a:xfrm>
          <a:prstGeom prst="leftArrow">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ru-RU" dirty="0">
                <a:latin typeface="Franklin Gothic Heavy" panose="020B0903020102020204" pitchFamily="34" charset="0"/>
              </a:rPr>
              <a:t>Оплата</a:t>
            </a:r>
          </a:p>
        </p:txBody>
      </p:sp>
    </p:spTree>
    <p:extLst>
      <p:ext uri="{BB962C8B-B14F-4D97-AF65-F5344CB8AC3E}">
        <p14:creationId xmlns:p14="http://schemas.microsoft.com/office/powerpoint/2010/main" val="1688702514"/>
      </p:ext>
    </p:extLst>
  </p:cSld>
  <p:clrMapOvr>
    <a:masterClrMapping/>
  </p:clrMapOvr>
  <p:transition>
    <p:strips dir="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1377264"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Чат боты которые вы можете настроить </a:t>
            </a:r>
            <a:r>
              <a:rPr lang="ru-RU" sz="3600" b="0" dirty="0">
                <a:solidFill>
                  <a:srgbClr val="FF0000"/>
                </a:solidFill>
                <a:latin typeface="Franklin Gothic Demi Cond" panose="020B0706030402020204" pitchFamily="34" charset="0"/>
              </a:rPr>
              <a:t>самостоятельно</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Телеграмм и боты</a:t>
            </a:r>
          </a:p>
        </p:txBody>
      </p:sp>
      <p:pic>
        <p:nvPicPr>
          <p:cNvPr id="11268" name="Picture 4">
            <a:extLst>
              <a:ext uri="{FF2B5EF4-FFF2-40B4-BE49-F238E27FC236}">
                <a16:creationId xmlns:a16="http://schemas.microsoft.com/office/drawing/2014/main" id="{92CD648A-B781-4261-ABD4-AEF4B2B50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990" y="1469123"/>
            <a:ext cx="5953125" cy="237172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E85D4421-5B85-448E-9625-EBE67BBA0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050" y="1495425"/>
            <a:ext cx="5695950" cy="5362575"/>
          </a:xfrm>
          <a:prstGeom prst="rect">
            <a:avLst/>
          </a:prstGeom>
          <a:noFill/>
          <a:extLst>
            <a:ext uri="{909E8E84-426E-40DD-AFC4-6F175D3DCCD1}">
              <a14:hiddenFill xmlns:a14="http://schemas.microsoft.com/office/drawing/2010/main">
                <a:solidFill>
                  <a:srgbClr val="FFFFFF"/>
                </a:solidFill>
              </a14:hiddenFill>
            </a:ext>
          </a:extLst>
        </p:spPr>
      </p:pic>
      <p:sp>
        <p:nvSpPr>
          <p:cNvPr id="14" name="Заголовок 6">
            <a:extLst>
              <a:ext uri="{FF2B5EF4-FFF2-40B4-BE49-F238E27FC236}">
                <a16:creationId xmlns:a16="http://schemas.microsoft.com/office/drawing/2014/main" id="{2DED80D6-DC67-42EB-806B-EA3DD5EE0D50}"/>
              </a:ext>
            </a:extLst>
          </p:cNvPr>
          <p:cNvSpPr txBox="1">
            <a:spLocks/>
          </p:cNvSpPr>
          <p:nvPr/>
        </p:nvSpPr>
        <p:spPr bwMode="auto">
          <a:xfrm>
            <a:off x="407368" y="3817628"/>
            <a:ext cx="5890727" cy="25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200" b="0" dirty="0">
                <a:solidFill>
                  <a:srgbClr val="002060"/>
                </a:solidFill>
                <a:latin typeface="Franklin Gothic Demi Cond" panose="020B0706030402020204" pitchFamily="34" charset="0"/>
              </a:rPr>
              <a:t>Пример: отправка произвольной информации клиенту по его запросу</a:t>
            </a:r>
          </a:p>
        </p:txBody>
      </p:sp>
    </p:spTree>
    <p:extLst>
      <p:ext uri="{BB962C8B-B14F-4D97-AF65-F5344CB8AC3E}">
        <p14:creationId xmlns:p14="http://schemas.microsoft.com/office/powerpoint/2010/main" val="879240439"/>
      </p:ext>
    </p:extLst>
  </p:cSld>
  <p:clrMapOvr>
    <a:masterClrMapping/>
  </p:clrMapOvr>
  <p:transition>
    <p:strips dir="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1161240"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Фильтрация по оплатам, резервам и видам заказ-нарядов</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Заказ-наряд</a:t>
            </a:r>
          </a:p>
        </p:txBody>
      </p:sp>
      <p:grpSp>
        <p:nvGrpSpPr>
          <p:cNvPr id="13" name="Группа 12">
            <a:extLst>
              <a:ext uri="{FF2B5EF4-FFF2-40B4-BE49-F238E27FC236}">
                <a16:creationId xmlns:a16="http://schemas.microsoft.com/office/drawing/2014/main" id="{3FC970E2-1715-4DA6-92F8-659B1AC15245}"/>
              </a:ext>
            </a:extLst>
          </p:cNvPr>
          <p:cNvGrpSpPr/>
          <p:nvPr/>
        </p:nvGrpSpPr>
        <p:grpSpPr>
          <a:xfrm>
            <a:off x="402094" y="1361728"/>
            <a:ext cx="6973313" cy="2380500"/>
            <a:chOff x="571743" y="1451110"/>
            <a:chExt cx="6973313" cy="2380500"/>
          </a:xfrm>
        </p:grpSpPr>
        <p:pic>
          <p:nvPicPr>
            <p:cNvPr id="5" name="Рисунок 4">
              <a:extLst>
                <a:ext uri="{FF2B5EF4-FFF2-40B4-BE49-F238E27FC236}">
                  <a16:creationId xmlns:a16="http://schemas.microsoft.com/office/drawing/2014/main" id="{72C412F2-5A10-41CE-AA00-5FC810A1EC64}"/>
                </a:ext>
              </a:extLst>
            </p:cNvPr>
            <p:cNvPicPr>
              <a:picLocks noChangeAspect="1"/>
            </p:cNvPicPr>
            <p:nvPr/>
          </p:nvPicPr>
          <p:blipFill>
            <a:blip r:embed="rId2"/>
            <a:stretch>
              <a:fillRect/>
            </a:stretch>
          </p:blipFill>
          <p:spPr>
            <a:xfrm>
              <a:off x="571743" y="1451110"/>
              <a:ext cx="6973313" cy="2380500"/>
            </a:xfrm>
            <a:prstGeom prst="rect">
              <a:avLst/>
            </a:prstGeom>
          </p:spPr>
        </p:pic>
        <p:pic>
          <p:nvPicPr>
            <p:cNvPr id="8" name="Рисунок 7">
              <a:extLst>
                <a:ext uri="{FF2B5EF4-FFF2-40B4-BE49-F238E27FC236}">
                  <a16:creationId xmlns:a16="http://schemas.microsoft.com/office/drawing/2014/main" id="{6CC27670-CB1B-43EE-A228-3BECE2E9436E}"/>
                </a:ext>
              </a:extLst>
            </p:cNvPr>
            <p:cNvPicPr>
              <a:picLocks noChangeAspect="1"/>
            </p:cNvPicPr>
            <p:nvPr/>
          </p:nvPicPr>
          <p:blipFill>
            <a:blip r:embed="rId3"/>
            <a:stretch>
              <a:fillRect/>
            </a:stretch>
          </p:blipFill>
          <p:spPr>
            <a:xfrm>
              <a:off x="3179338" y="2034312"/>
              <a:ext cx="2898000" cy="905625"/>
            </a:xfrm>
            <a:prstGeom prst="rect">
              <a:avLst/>
            </a:prstGeom>
          </p:spPr>
        </p:pic>
      </p:grpSp>
      <p:pic>
        <p:nvPicPr>
          <p:cNvPr id="15" name="Рисунок 14">
            <a:extLst>
              <a:ext uri="{FF2B5EF4-FFF2-40B4-BE49-F238E27FC236}">
                <a16:creationId xmlns:a16="http://schemas.microsoft.com/office/drawing/2014/main" id="{02F3F6E5-82E8-4C15-8C50-EDF24009C076}"/>
              </a:ext>
            </a:extLst>
          </p:cNvPr>
          <p:cNvPicPr>
            <a:picLocks noChangeAspect="1"/>
          </p:cNvPicPr>
          <p:nvPr/>
        </p:nvPicPr>
        <p:blipFill>
          <a:blip r:embed="rId4"/>
          <a:stretch>
            <a:fillRect/>
          </a:stretch>
        </p:blipFill>
        <p:spPr>
          <a:xfrm>
            <a:off x="3612298" y="3191757"/>
            <a:ext cx="8142940" cy="2000909"/>
          </a:xfrm>
          <a:prstGeom prst="rect">
            <a:avLst/>
          </a:prstGeom>
        </p:spPr>
      </p:pic>
      <p:sp>
        <p:nvSpPr>
          <p:cNvPr id="16" name="Заголовок 6">
            <a:extLst>
              <a:ext uri="{FF2B5EF4-FFF2-40B4-BE49-F238E27FC236}">
                <a16:creationId xmlns:a16="http://schemas.microsoft.com/office/drawing/2014/main" id="{7EFF9A51-AD72-47E5-A959-42B195B0D1F7}"/>
              </a:ext>
            </a:extLst>
          </p:cNvPr>
          <p:cNvSpPr txBox="1">
            <a:spLocks/>
          </p:cNvSpPr>
          <p:nvPr/>
        </p:nvSpPr>
        <p:spPr bwMode="auto">
          <a:xfrm>
            <a:off x="436762" y="5010714"/>
            <a:ext cx="11318476"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«Вид» заказ-наряда, это дополнительный параметр который можно использовать по вашему усмотрению: доп. фильтры в списке, отчетность, дополнительные условия</a:t>
            </a:r>
          </a:p>
        </p:txBody>
      </p:sp>
      <p:sp>
        <p:nvSpPr>
          <p:cNvPr id="17" name="Прямоугольник 16">
            <a:extLst>
              <a:ext uri="{FF2B5EF4-FFF2-40B4-BE49-F238E27FC236}">
                <a16:creationId xmlns:a16="http://schemas.microsoft.com/office/drawing/2014/main" id="{D5564F25-046C-46FC-8CE0-99A4681A3151}"/>
              </a:ext>
            </a:extLst>
          </p:cNvPr>
          <p:cNvSpPr/>
          <p:nvPr/>
        </p:nvSpPr>
        <p:spPr>
          <a:xfrm>
            <a:off x="551384" y="1847286"/>
            <a:ext cx="2376264" cy="158171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B1BF9C7F-A7D2-4AC9-AD90-40DA54A9AC4F}"/>
              </a:ext>
            </a:extLst>
          </p:cNvPr>
          <p:cNvSpPr/>
          <p:nvPr/>
        </p:nvSpPr>
        <p:spPr>
          <a:xfrm>
            <a:off x="3009688" y="1868412"/>
            <a:ext cx="2897999" cy="98214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35607277"/>
      </p:ext>
    </p:extLst>
  </p:cSld>
  <p:clrMapOvr>
    <a:masterClrMapping/>
  </p:clrMapOvr>
  <p:transition>
    <p:strips dir="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1377264"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Чат боты которые вы можете настроить </a:t>
            </a:r>
            <a:r>
              <a:rPr lang="ru-RU" sz="3600" b="0" dirty="0">
                <a:solidFill>
                  <a:srgbClr val="FF0000"/>
                </a:solidFill>
                <a:latin typeface="Franklin Gothic Demi Cond" panose="020B0706030402020204" pitchFamily="34" charset="0"/>
              </a:rPr>
              <a:t>самостоятельно</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Телеграмм и боты</a:t>
            </a:r>
          </a:p>
        </p:txBody>
      </p:sp>
      <p:pic>
        <p:nvPicPr>
          <p:cNvPr id="12290" name="Picture 2">
            <a:extLst>
              <a:ext uri="{FF2B5EF4-FFF2-40B4-BE49-F238E27FC236}">
                <a16:creationId xmlns:a16="http://schemas.microsoft.com/office/drawing/2014/main" id="{692B8EB1-B9E5-4D1D-9F3D-E14D8AEBA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1342594"/>
            <a:ext cx="9996809" cy="5135064"/>
          </a:xfrm>
          <a:prstGeom prst="rect">
            <a:avLst/>
          </a:prstGeom>
          <a:noFill/>
          <a:extLst>
            <a:ext uri="{909E8E84-426E-40DD-AFC4-6F175D3DCCD1}">
              <a14:hiddenFill xmlns:a14="http://schemas.microsoft.com/office/drawing/2010/main">
                <a:solidFill>
                  <a:srgbClr val="FFFFFF"/>
                </a:solidFill>
              </a14:hiddenFill>
            </a:ext>
          </a:extLst>
        </p:spPr>
      </p:pic>
      <p:sp>
        <p:nvSpPr>
          <p:cNvPr id="14" name="Заголовок 6">
            <a:extLst>
              <a:ext uri="{FF2B5EF4-FFF2-40B4-BE49-F238E27FC236}">
                <a16:creationId xmlns:a16="http://schemas.microsoft.com/office/drawing/2014/main" id="{2DED80D6-DC67-42EB-806B-EA3DD5EE0D50}"/>
              </a:ext>
            </a:extLst>
          </p:cNvPr>
          <p:cNvSpPr txBox="1">
            <a:spLocks/>
          </p:cNvSpPr>
          <p:nvPr/>
        </p:nvSpPr>
        <p:spPr bwMode="auto">
          <a:xfrm>
            <a:off x="407368" y="4725144"/>
            <a:ext cx="5890727" cy="1872208"/>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200" b="0" dirty="0">
                <a:solidFill>
                  <a:srgbClr val="002060"/>
                </a:solidFill>
                <a:latin typeface="Franklin Gothic Demi Cond" panose="020B0706030402020204" pitchFamily="34" charset="0"/>
              </a:rPr>
              <a:t>Пример: отправка отчета по работам для клиента</a:t>
            </a:r>
          </a:p>
        </p:txBody>
      </p:sp>
    </p:spTree>
    <p:extLst>
      <p:ext uri="{BB962C8B-B14F-4D97-AF65-F5344CB8AC3E}">
        <p14:creationId xmlns:p14="http://schemas.microsoft.com/office/powerpoint/2010/main" val="2379147005"/>
      </p:ext>
    </p:extLst>
  </p:cSld>
  <p:clrMapOvr>
    <a:masterClrMapping/>
  </p:clrMapOvr>
  <p:transition>
    <p:strips dir="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p:cNvSpPr txBox="1">
            <a:spLocks/>
          </p:cNvSpPr>
          <p:nvPr/>
        </p:nvSpPr>
        <p:spPr bwMode="auto">
          <a:xfrm>
            <a:off x="1127447" y="785664"/>
            <a:ext cx="9937106" cy="52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ctr"/>
            <a:r>
              <a:rPr lang="ru-RU" sz="6600" b="0" dirty="0">
                <a:solidFill>
                  <a:srgbClr val="FF0000"/>
                </a:solidFill>
                <a:latin typeface="Franklin Gothic Heavy" panose="020B0903020102020204" pitchFamily="34" charset="0"/>
              </a:rPr>
              <a:t>Администрирование и сервис</a:t>
            </a:r>
            <a:endParaRPr lang="ru-RU" sz="8000" b="0" dirty="0">
              <a:solidFill>
                <a:srgbClr val="FF0000"/>
              </a:solidFill>
              <a:latin typeface="Franklin Gothic Heavy" panose="020B0903020102020204" pitchFamily="34" charset="0"/>
            </a:endParaRPr>
          </a:p>
        </p:txBody>
      </p:sp>
    </p:spTree>
    <p:extLst>
      <p:ext uri="{BB962C8B-B14F-4D97-AF65-F5344CB8AC3E}">
        <p14:creationId xmlns:p14="http://schemas.microsoft.com/office/powerpoint/2010/main" val="2891041271"/>
      </p:ext>
    </p:extLst>
  </p:cSld>
  <p:clrMapOvr>
    <a:masterClrMapping/>
  </p:clrMapOvr>
  <p:transition spd="slow">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Права доступа</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Администрирование и сервис</a:t>
            </a:r>
          </a:p>
        </p:txBody>
      </p:sp>
      <p:pic>
        <p:nvPicPr>
          <p:cNvPr id="7" name="Рисунок 2">
            <a:extLst>
              <a:ext uri="{FF2B5EF4-FFF2-40B4-BE49-F238E27FC236}">
                <a16:creationId xmlns:a16="http://schemas.microsoft.com/office/drawing/2014/main" id="{69CC5C04-9F11-4089-8A3A-E5441EFEE5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579" y="1485384"/>
            <a:ext cx="5544616" cy="362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solovjev\AppData\Local\Temp\SNAGHTML9c8f62ff.PNG">
            <a:extLst>
              <a:ext uri="{FF2B5EF4-FFF2-40B4-BE49-F238E27FC236}">
                <a16:creationId xmlns:a16="http://schemas.microsoft.com/office/drawing/2014/main" id="{36FA11E3-274C-4101-8543-B9EFA688A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736" y="2870252"/>
            <a:ext cx="4922093"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Заголовок 6">
            <a:extLst>
              <a:ext uri="{FF2B5EF4-FFF2-40B4-BE49-F238E27FC236}">
                <a16:creationId xmlns:a16="http://schemas.microsoft.com/office/drawing/2014/main" id="{D7D43728-411C-4C95-AD2F-A65CF00536A4}"/>
              </a:ext>
            </a:extLst>
          </p:cNvPr>
          <p:cNvSpPr txBox="1">
            <a:spLocks/>
          </p:cNvSpPr>
          <p:nvPr/>
        </p:nvSpPr>
        <p:spPr bwMode="auto">
          <a:xfrm>
            <a:off x="6613985" y="1485384"/>
            <a:ext cx="5026631"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Основные права и </a:t>
            </a:r>
            <a:br>
              <a:rPr lang="ru-RU" b="0" dirty="0">
                <a:solidFill>
                  <a:srgbClr val="002060"/>
                </a:solidFill>
                <a:latin typeface="Franklin Gothic Demi Cond" panose="020B0706030402020204" pitchFamily="34" charset="0"/>
              </a:rPr>
            </a:br>
            <a:r>
              <a:rPr lang="ru-RU" b="0" dirty="0">
                <a:solidFill>
                  <a:srgbClr val="002060"/>
                </a:solidFill>
                <a:latin typeface="Franklin Gothic Demi Cond" panose="020B0706030402020204" pitchFamily="34" charset="0"/>
              </a:rPr>
              <a:t>права в заказ-наряде</a:t>
            </a:r>
            <a:endParaRPr lang="ru-RU" b="0" dirty="0">
              <a:solidFill>
                <a:srgbClr val="FF0000"/>
              </a:solidFill>
              <a:latin typeface="Franklin Gothic Demi Cond" panose="020B0706030402020204" pitchFamily="34" charset="0"/>
            </a:endParaRPr>
          </a:p>
        </p:txBody>
      </p:sp>
    </p:spTree>
    <p:extLst>
      <p:ext uri="{BB962C8B-B14F-4D97-AF65-F5344CB8AC3E}">
        <p14:creationId xmlns:p14="http://schemas.microsoft.com/office/powerpoint/2010/main" val="3402748531"/>
      </p:ext>
    </p:extLst>
  </p:cSld>
  <p:clrMapOvr>
    <a:masterClrMapping/>
  </p:clrMapOvr>
  <p:transition>
    <p:strips dir="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Права доступа (продолжение)</a:t>
            </a:r>
            <a:endParaRPr lang="ru-RU" sz="3600" b="0" dirty="0">
              <a:solidFill>
                <a:schemeClr val="bg1">
                  <a:lumMod val="50000"/>
                </a:schemeClr>
              </a:solidFill>
              <a:latin typeface="Franklin Gothic Demi Cond" panose="020B0706030402020204" pitchFamily="34" charset="0"/>
            </a:endParaRP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Администрирование и сервис</a:t>
            </a:r>
          </a:p>
        </p:txBody>
      </p:sp>
      <p:sp>
        <p:nvSpPr>
          <p:cNvPr id="11" name="Заголовок 6">
            <a:extLst>
              <a:ext uri="{FF2B5EF4-FFF2-40B4-BE49-F238E27FC236}">
                <a16:creationId xmlns:a16="http://schemas.microsoft.com/office/drawing/2014/main" id="{D7D43728-411C-4C95-AD2F-A65CF00536A4}"/>
              </a:ext>
            </a:extLst>
          </p:cNvPr>
          <p:cNvSpPr txBox="1">
            <a:spLocks/>
          </p:cNvSpPr>
          <p:nvPr/>
        </p:nvSpPr>
        <p:spPr bwMode="auto">
          <a:xfrm>
            <a:off x="407368" y="1237228"/>
            <a:ext cx="11089233"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Доступ на уровне данных, а не документов (доступность по объектам</a:t>
            </a:r>
            <a:r>
              <a:rPr lang="en-US" b="0" dirty="0">
                <a:solidFill>
                  <a:srgbClr val="002060"/>
                </a:solidFill>
                <a:latin typeface="Franklin Gothic Demi Cond" panose="020B0706030402020204" pitchFamily="34" charset="0"/>
              </a:rPr>
              <a:t>)</a:t>
            </a:r>
            <a:endParaRPr lang="ru-RU" b="0" dirty="0">
              <a:solidFill>
                <a:srgbClr val="FF0000"/>
              </a:solidFill>
              <a:latin typeface="Franklin Gothic Demi Cond" panose="020B0706030402020204" pitchFamily="34" charset="0"/>
            </a:endParaRPr>
          </a:p>
        </p:txBody>
      </p:sp>
      <p:pic>
        <p:nvPicPr>
          <p:cNvPr id="8" name="Picture 4">
            <a:extLst>
              <a:ext uri="{FF2B5EF4-FFF2-40B4-BE49-F238E27FC236}">
                <a16:creationId xmlns:a16="http://schemas.microsoft.com/office/drawing/2014/main" id="{07FA3D15-B46F-4CB8-A705-D61059CA7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3" y="2518171"/>
            <a:ext cx="10563613" cy="207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a:extLst>
              <a:ext uri="{FF2B5EF4-FFF2-40B4-BE49-F238E27FC236}">
                <a16:creationId xmlns:a16="http://schemas.microsoft.com/office/drawing/2014/main" id="{119F9656-5647-40A8-842E-E11F04CE0B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971" y="2268935"/>
            <a:ext cx="10561631" cy="261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a:extLst>
              <a:ext uri="{FF2B5EF4-FFF2-40B4-BE49-F238E27FC236}">
                <a16:creationId xmlns:a16="http://schemas.microsoft.com/office/drawing/2014/main" id="{40D9B784-16C4-40F6-946F-3E0BB620C0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84" y="2276872"/>
            <a:ext cx="10563614" cy="197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Заголовок 6">
            <a:extLst>
              <a:ext uri="{FF2B5EF4-FFF2-40B4-BE49-F238E27FC236}">
                <a16:creationId xmlns:a16="http://schemas.microsoft.com/office/drawing/2014/main" id="{5DA833C0-A4F2-4345-8F3F-F5E414814E69}"/>
              </a:ext>
            </a:extLst>
          </p:cNvPr>
          <p:cNvSpPr txBox="1">
            <a:spLocks/>
          </p:cNvSpPr>
          <p:nvPr/>
        </p:nvSpPr>
        <p:spPr bwMode="auto">
          <a:xfrm>
            <a:off x="407368" y="5045080"/>
            <a:ext cx="11089233" cy="1120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Например, пользователь может видеть все документы по кассе, кроме тех, у которых категория договора «Зарплата». Или видеть все данные внутри Приходной накладной, но колонка Закупочной цены для него недоступна.</a:t>
            </a:r>
          </a:p>
        </p:txBody>
      </p:sp>
      <p:sp>
        <p:nvSpPr>
          <p:cNvPr id="17" name="TextBox 16">
            <a:extLst>
              <a:ext uri="{FF2B5EF4-FFF2-40B4-BE49-F238E27FC236}">
                <a16:creationId xmlns:a16="http://schemas.microsoft.com/office/drawing/2014/main" id="{FD398850-9159-4033-9B3D-E87F9F236260}"/>
              </a:ext>
            </a:extLst>
          </p:cNvPr>
          <p:cNvSpPr txBox="1"/>
          <p:nvPr/>
        </p:nvSpPr>
        <p:spPr>
          <a:xfrm>
            <a:off x="407368" y="6319501"/>
            <a:ext cx="6096000" cy="369332"/>
          </a:xfrm>
          <a:prstGeom prst="rect">
            <a:avLst/>
          </a:prstGeom>
          <a:noFill/>
        </p:spPr>
        <p:txBody>
          <a:bodyPr wrap="square">
            <a:spAutoFit/>
          </a:bodyPr>
          <a:lstStyle/>
          <a:p>
            <a:r>
              <a:rPr lang="ru-RU" sz="1800" b="0" dirty="0">
                <a:solidFill>
                  <a:schemeClr val="bg1">
                    <a:lumMod val="50000"/>
                  </a:schemeClr>
                </a:solidFill>
                <a:latin typeface="Franklin Gothic Demi Cond" panose="020B0706030402020204" pitchFamily="34" charset="0"/>
              </a:rPr>
              <a:t>Включите демонстрацию если не включена (</a:t>
            </a:r>
            <a:r>
              <a:rPr lang="en-US" dirty="0">
                <a:solidFill>
                  <a:schemeClr val="bg1">
                    <a:lumMod val="50000"/>
                  </a:schemeClr>
                </a:solidFill>
                <a:latin typeface="Franklin Gothic Demi Cond" panose="020B0706030402020204" pitchFamily="34" charset="0"/>
              </a:rPr>
              <a:t>S</a:t>
            </a:r>
            <a:r>
              <a:rPr lang="en-US" sz="1800" b="0" dirty="0">
                <a:solidFill>
                  <a:schemeClr val="bg1">
                    <a:lumMod val="50000"/>
                  </a:schemeClr>
                </a:solidFill>
                <a:latin typeface="Franklin Gothic Demi Cond" panose="020B0706030402020204" pitchFamily="34" charset="0"/>
              </a:rPr>
              <a:t>hift+F5)</a:t>
            </a:r>
            <a:endParaRPr lang="ru-RU" dirty="0"/>
          </a:p>
        </p:txBody>
      </p:sp>
    </p:spTree>
    <p:extLst>
      <p:ext uri="{BB962C8B-B14F-4D97-AF65-F5344CB8AC3E}">
        <p14:creationId xmlns:p14="http://schemas.microsoft.com/office/powerpoint/2010/main" val="1566792544"/>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Права доступа (продолжение)</a:t>
            </a:r>
            <a:endParaRPr lang="ru-RU" sz="3600" b="0" dirty="0">
              <a:solidFill>
                <a:schemeClr val="bg1">
                  <a:lumMod val="50000"/>
                </a:schemeClr>
              </a:solidFill>
              <a:latin typeface="Franklin Gothic Demi Cond" panose="020B0706030402020204" pitchFamily="34" charset="0"/>
            </a:endParaRP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Администрирование и сервис</a:t>
            </a:r>
          </a:p>
        </p:txBody>
      </p:sp>
      <p:sp>
        <p:nvSpPr>
          <p:cNvPr id="11" name="Заголовок 6">
            <a:extLst>
              <a:ext uri="{FF2B5EF4-FFF2-40B4-BE49-F238E27FC236}">
                <a16:creationId xmlns:a16="http://schemas.microsoft.com/office/drawing/2014/main" id="{D7D43728-411C-4C95-AD2F-A65CF00536A4}"/>
              </a:ext>
            </a:extLst>
          </p:cNvPr>
          <p:cNvSpPr txBox="1">
            <a:spLocks/>
          </p:cNvSpPr>
          <p:nvPr/>
        </p:nvSpPr>
        <p:spPr bwMode="auto">
          <a:xfrm>
            <a:off x="407368" y="1237228"/>
            <a:ext cx="11089233"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Доступ на уровне данных, а не документов (доступность по объектам</a:t>
            </a:r>
            <a:r>
              <a:rPr lang="en-US" b="0" dirty="0">
                <a:solidFill>
                  <a:srgbClr val="002060"/>
                </a:solidFill>
                <a:latin typeface="Franklin Gothic Demi Cond" panose="020B0706030402020204" pitchFamily="34" charset="0"/>
              </a:rPr>
              <a:t>)</a:t>
            </a:r>
            <a:endParaRPr lang="ru-RU" b="0" dirty="0">
              <a:solidFill>
                <a:srgbClr val="FF0000"/>
              </a:solidFill>
              <a:latin typeface="Franklin Gothic Demi Cond" panose="020B0706030402020204" pitchFamily="34" charset="0"/>
            </a:endParaRPr>
          </a:p>
        </p:txBody>
      </p:sp>
      <p:sp>
        <p:nvSpPr>
          <p:cNvPr id="17" name="TextBox 16">
            <a:extLst>
              <a:ext uri="{FF2B5EF4-FFF2-40B4-BE49-F238E27FC236}">
                <a16:creationId xmlns:a16="http://schemas.microsoft.com/office/drawing/2014/main" id="{FD398850-9159-4033-9B3D-E87F9F236260}"/>
              </a:ext>
            </a:extLst>
          </p:cNvPr>
          <p:cNvSpPr txBox="1"/>
          <p:nvPr/>
        </p:nvSpPr>
        <p:spPr>
          <a:xfrm>
            <a:off x="407368" y="6319501"/>
            <a:ext cx="6096000" cy="369332"/>
          </a:xfrm>
          <a:prstGeom prst="rect">
            <a:avLst/>
          </a:prstGeom>
          <a:noFill/>
        </p:spPr>
        <p:txBody>
          <a:bodyPr wrap="square">
            <a:spAutoFit/>
          </a:bodyPr>
          <a:lstStyle/>
          <a:p>
            <a:r>
              <a:rPr lang="ru-RU" sz="1800" b="0" dirty="0">
                <a:solidFill>
                  <a:schemeClr val="bg1">
                    <a:lumMod val="50000"/>
                  </a:schemeClr>
                </a:solidFill>
                <a:latin typeface="Franklin Gothic Demi Cond" panose="020B0706030402020204" pitchFamily="34" charset="0"/>
              </a:rPr>
              <a:t>Включите демонстрацию если не включена (</a:t>
            </a:r>
            <a:r>
              <a:rPr lang="en-US" dirty="0">
                <a:solidFill>
                  <a:schemeClr val="bg1">
                    <a:lumMod val="50000"/>
                  </a:schemeClr>
                </a:solidFill>
                <a:latin typeface="Franklin Gothic Demi Cond" panose="020B0706030402020204" pitchFamily="34" charset="0"/>
              </a:rPr>
              <a:t>S</a:t>
            </a:r>
            <a:r>
              <a:rPr lang="en-US" sz="1800" b="0" dirty="0">
                <a:solidFill>
                  <a:schemeClr val="bg1">
                    <a:lumMod val="50000"/>
                  </a:schemeClr>
                </a:solidFill>
                <a:latin typeface="Franklin Gothic Demi Cond" panose="020B0706030402020204" pitchFamily="34" charset="0"/>
              </a:rPr>
              <a:t>hift+F5)</a:t>
            </a:r>
            <a:endParaRPr lang="ru-RU" dirty="0"/>
          </a:p>
        </p:txBody>
      </p:sp>
      <p:pic>
        <p:nvPicPr>
          <p:cNvPr id="28674" name="Picture 2">
            <a:extLst>
              <a:ext uri="{FF2B5EF4-FFF2-40B4-BE49-F238E27FC236}">
                <a16:creationId xmlns:a16="http://schemas.microsoft.com/office/drawing/2014/main" id="{2D87EDF3-516C-46BA-9D0C-7D3155468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2071072"/>
            <a:ext cx="9577064" cy="4263259"/>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a:extLst>
              <a:ext uri="{FF2B5EF4-FFF2-40B4-BE49-F238E27FC236}">
                <a16:creationId xmlns:a16="http://schemas.microsoft.com/office/drawing/2014/main" id="{B4DB9317-3E46-4D33-B63C-C4B94A7F2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8" y="2007810"/>
            <a:ext cx="10809964" cy="2933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328337"/>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674"/>
                                        </p:tgtEl>
                                      </p:cBhvr>
                                    </p:animEffect>
                                    <p:set>
                                      <p:cBhvr>
                                        <p:cTn id="7" dur="1" fill="hold">
                                          <p:stCondLst>
                                            <p:cond delay="499"/>
                                          </p:stCondLst>
                                        </p:cTn>
                                        <p:tgtEl>
                                          <p:spTgt spid="2867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8676"/>
                                        </p:tgtEl>
                                        <p:attrNameLst>
                                          <p:attrName>style.visibility</p:attrName>
                                        </p:attrNameLst>
                                      </p:cBhvr>
                                      <p:to>
                                        <p:strVal val="visible"/>
                                      </p:to>
                                    </p:set>
                                    <p:animEffect transition="in" filter="fade">
                                      <p:cBhvr>
                                        <p:cTn id="10"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Торговое оборудование</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Администрирование и сервис</a:t>
            </a:r>
          </a:p>
        </p:txBody>
      </p:sp>
      <p:sp>
        <p:nvSpPr>
          <p:cNvPr id="8" name="Заголовок 6">
            <a:extLst>
              <a:ext uri="{FF2B5EF4-FFF2-40B4-BE49-F238E27FC236}">
                <a16:creationId xmlns:a16="http://schemas.microsoft.com/office/drawing/2014/main" id="{E94D760D-196C-41B6-8D02-078B61D5E6DF}"/>
              </a:ext>
            </a:extLst>
          </p:cNvPr>
          <p:cNvSpPr txBox="1">
            <a:spLocks/>
          </p:cNvSpPr>
          <p:nvPr/>
        </p:nvSpPr>
        <p:spPr bwMode="auto">
          <a:xfrm>
            <a:off x="522344" y="1361728"/>
            <a:ext cx="11147311" cy="415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marL="457200" indent="-457200" algn="l">
              <a:buFont typeface="Arial" panose="020B0604020202020204" pitchFamily="34" charset="0"/>
              <a:buChar char="•"/>
            </a:pPr>
            <a:r>
              <a:rPr lang="ru-RU" sz="3200" b="0" dirty="0">
                <a:solidFill>
                  <a:srgbClr val="002060"/>
                </a:solidFill>
                <a:latin typeface="Franklin Gothic Demi Cond" panose="020B0706030402020204" pitchFamily="34" charset="0"/>
              </a:rPr>
              <a:t>Фискальные регистраторы (поддержка ФЗ54): АТОЛ, ШТРИХ-М</a:t>
            </a:r>
          </a:p>
          <a:p>
            <a:pPr marL="457200" indent="-457200" algn="l">
              <a:buFont typeface="Arial" panose="020B0604020202020204" pitchFamily="34" charset="0"/>
              <a:buChar char="•"/>
            </a:pPr>
            <a:r>
              <a:rPr lang="ru-RU" sz="3200" b="0" dirty="0">
                <a:solidFill>
                  <a:srgbClr val="002060"/>
                </a:solidFill>
                <a:latin typeface="Franklin Gothic Demi Cond" panose="020B0706030402020204" pitchFamily="34" charset="0"/>
              </a:rPr>
              <a:t>Сканеры ШК, ридеры МК и </a:t>
            </a:r>
            <a:r>
              <a:rPr lang="ru-RU" sz="3200" b="0" dirty="0" err="1">
                <a:solidFill>
                  <a:srgbClr val="002060"/>
                </a:solidFill>
                <a:latin typeface="Franklin Gothic Demi Cond" panose="020B0706030402020204" pitchFamily="34" charset="0"/>
              </a:rPr>
              <a:t>проксимити</a:t>
            </a:r>
            <a:r>
              <a:rPr lang="ru-RU" sz="3200" b="0" dirty="0">
                <a:solidFill>
                  <a:srgbClr val="002060"/>
                </a:solidFill>
                <a:latin typeface="Franklin Gothic Demi Cond" panose="020B0706030402020204" pitchFamily="34" charset="0"/>
              </a:rPr>
              <a:t> карт</a:t>
            </a:r>
          </a:p>
          <a:p>
            <a:pPr marL="457200" indent="-457200" algn="l">
              <a:buFont typeface="Arial" panose="020B0604020202020204" pitchFamily="34" charset="0"/>
              <a:buChar char="•"/>
            </a:pPr>
            <a:r>
              <a:rPr lang="ru-RU" sz="3200" b="0" dirty="0">
                <a:solidFill>
                  <a:srgbClr val="002060"/>
                </a:solidFill>
                <a:latin typeface="Franklin Gothic Demi Cond" panose="020B0706030402020204" pitchFamily="34" charset="0"/>
              </a:rPr>
              <a:t>Терминалы сбора данных через </a:t>
            </a:r>
            <a:r>
              <a:rPr lang="en-US" sz="3200" b="0" dirty="0" err="1">
                <a:solidFill>
                  <a:srgbClr val="002060"/>
                </a:solidFill>
                <a:latin typeface="Franklin Gothic Demi Cond" panose="020B0706030402020204" pitchFamily="34" charset="0"/>
              </a:rPr>
              <a:t>Datamobile</a:t>
            </a:r>
            <a:endParaRPr lang="ru-RU" sz="3200" b="0" dirty="0">
              <a:solidFill>
                <a:srgbClr val="002060"/>
              </a:solidFill>
              <a:latin typeface="Franklin Gothic Demi Cond" panose="020B0706030402020204" pitchFamily="34" charset="0"/>
            </a:endParaRPr>
          </a:p>
          <a:p>
            <a:pPr marL="457200" indent="-457200" algn="l">
              <a:buFont typeface="Arial" panose="020B0604020202020204" pitchFamily="34" charset="0"/>
              <a:buChar char="•"/>
            </a:pPr>
            <a:r>
              <a:rPr lang="ru-RU" sz="3200" b="0" dirty="0">
                <a:solidFill>
                  <a:srgbClr val="002060"/>
                </a:solidFill>
                <a:latin typeface="Franklin Gothic Demi Cond" panose="020B0706030402020204" pitchFamily="34" charset="0"/>
              </a:rPr>
              <a:t>Платежные системы (прием денег по банк. картам через 1С)</a:t>
            </a:r>
          </a:p>
          <a:p>
            <a:pPr marL="457200" indent="-457200" algn="l">
              <a:buFont typeface="Arial" panose="020B0604020202020204" pitchFamily="34" charset="0"/>
              <a:buChar char="•"/>
            </a:pPr>
            <a:r>
              <a:rPr lang="ru-RU" sz="3200" b="0" dirty="0">
                <a:solidFill>
                  <a:srgbClr val="002060"/>
                </a:solidFill>
                <a:latin typeface="Franklin Gothic Demi Cond" panose="020B0706030402020204" pitchFamily="34" charset="0"/>
              </a:rPr>
              <a:t>Принтеры этикеток</a:t>
            </a:r>
          </a:p>
          <a:p>
            <a:pPr marL="457200" indent="-457200" algn="l">
              <a:buFont typeface="Arial" panose="020B0604020202020204" pitchFamily="34" charset="0"/>
              <a:buChar char="•"/>
            </a:pPr>
            <a:r>
              <a:rPr lang="ru-RU" sz="3200" b="0" dirty="0">
                <a:solidFill>
                  <a:srgbClr val="FF0000"/>
                </a:solidFill>
                <a:latin typeface="Franklin Gothic Demi Cond" panose="020B0706030402020204" pitchFamily="34" charset="0"/>
              </a:rPr>
              <a:t>Работа с кодами маркировки</a:t>
            </a:r>
          </a:p>
          <a:p>
            <a:pPr marL="457200" indent="-457200" algn="l">
              <a:buFont typeface="Arial" panose="020B0604020202020204" pitchFamily="34" charset="0"/>
              <a:buChar char="•"/>
            </a:pPr>
            <a:r>
              <a:rPr lang="ru-RU" sz="3200" b="0" dirty="0">
                <a:solidFill>
                  <a:srgbClr val="FF0000"/>
                </a:solidFill>
                <a:latin typeface="Franklin Gothic Demi Cond" panose="020B0706030402020204" pitchFamily="34" charset="0"/>
              </a:rPr>
              <a:t>Проверка сканером позиций в приходной накладной, загруженной из электронного документа</a:t>
            </a:r>
          </a:p>
          <a:p>
            <a:pPr marL="457200" indent="-457200" algn="l">
              <a:buFont typeface="Arial" panose="020B0604020202020204" pitchFamily="34" charset="0"/>
              <a:buChar char="•"/>
            </a:pPr>
            <a:r>
              <a:rPr lang="ru-RU" sz="3200" b="0" dirty="0">
                <a:solidFill>
                  <a:srgbClr val="FF0000"/>
                </a:solidFill>
                <a:latin typeface="Franklin Gothic Demi Cond" panose="020B0706030402020204" pitchFamily="34" charset="0"/>
              </a:rPr>
              <a:t>Проверка сканером кодов маркировки </a:t>
            </a:r>
          </a:p>
          <a:p>
            <a:pPr marL="457200" indent="-457200" algn="l">
              <a:buFont typeface="Arial" panose="020B0604020202020204" pitchFamily="34" charset="0"/>
              <a:buChar char="•"/>
            </a:pPr>
            <a:endParaRPr lang="ru-RU" sz="3200" b="0" dirty="0">
              <a:solidFill>
                <a:srgbClr val="002060"/>
              </a:solidFill>
              <a:latin typeface="Franklin Gothic Demi Cond" panose="020B0706030402020204" pitchFamily="34" charset="0"/>
            </a:endParaRPr>
          </a:p>
          <a:p>
            <a:pPr algn="l"/>
            <a:endParaRPr lang="ru-RU" b="0" dirty="0">
              <a:solidFill>
                <a:srgbClr val="FF0000"/>
              </a:solidFill>
              <a:latin typeface="Franklin Gothic Demi Cond" panose="020B0706030402020204" pitchFamily="34" charset="0"/>
            </a:endParaRPr>
          </a:p>
        </p:txBody>
      </p:sp>
    </p:spTree>
    <p:extLst>
      <p:ext uri="{BB962C8B-B14F-4D97-AF65-F5344CB8AC3E}">
        <p14:creationId xmlns:p14="http://schemas.microsoft.com/office/powerpoint/2010/main" val="1738358954"/>
      </p:ext>
    </p:extLst>
  </p:cSld>
  <p:clrMapOvr>
    <a:masterClrMapping/>
  </p:clrMapOvr>
  <p:transition>
    <p:strips dir="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Торговое оборудование</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Администрирование и сервис</a:t>
            </a:r>
          </a:p>
        </p:txBody>
      </p:sp>
      <p:sp>
        <p:nvSpPr>
          <p:cNvPr id="5" name="Заголовок 6">
            <a:extLst>
              <a:ext uri="{FF2B5EF4-FFF2-40B4-BE49-F238E27FC236}">
                <a16:creationId xmlns:a16="http://schemas.microsoft.com/office/drawing/2014/main" id="{32EEAAF6-5281-4C0C-B386-8D060933EFF4}"/>
              </a:ext>
            </a:extLst>
          </p:cNvPr>
          <p:cNvSpPr txBox="1">
            <a:spLocks/>
          </p:cNvSpPr>
          <p:nvPr/>
        </p:nvSpPr>
        <p:spPr bwMode="auto">
          <a:xfrm>
            <a:off x="407368" y="1206202"/>
            <a:ext cx="11089233" cy="1120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Проверка сканером позиций и кодов маркировки в приходной накладной, загруженной из электронного документа; отчет по расхождениям</a:t>
            </a:r>
          </a:p>
        </p:txBody>
      </p:sp>
      <p:pic>
        <p:nvPicPr>
          <p:cNvPr id="32770" name="Picture 2">
            <a:extLst>
              <a:ext uri="{FF2B5EF4-FFF2-40B4-BE49-F238E27FC236}">
                <a16:creationId xmlns:a16="http://schemas.microsoft.com/office/drawing/2014/main" id="{8E7CFAE2-4E10-47A1-9B5A-CD4DADF6B4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3" y="2549032"/>
            <a:ext cx="4338731" cy="1847978"/>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a16="http://schemas.microsoft.com/office/drawing/2014/main" id="{AA85634E-23D4-4A50-8A18-CF955C548765}"/>
              </a:ext>
            </a:extLst>
          </p:cNvPr>
          <p:cNvPicPr>
            <a:picLocks noChangeAspect="1"/>
          </p:cNvPicPr>
          <p:nvPr/>
        </p:nvPicPr>
        <p:blipFill>
          <a:blip r:embed="rId3"/>
          <a:stretch>
            <a:fillRect/>
          </a:stretch>
        </p:blipFill>
        <p:spPr>
          <a:xfrm>
            <a:off x="4956315" y="2678941"/>
            <a:ext cx="7032104" cy="1231788"/>
          </a:xfrm>
          <a:prstGeom prst="rect">
            <a:avLst/>
          </a:prstGeom>
          <a:ln w="57150">
            <a:solidFill>
              <a:srgbClr val="C00000"/>
            </a:solidFill>
          </a:ln>
        </p:spPr>
      </p:pic>
      <p:pic>
        <p:nvPicPr>
          <p:cNvPr id="10" name="Picture 2">
            <a:extLst>
              <a:ext uri="{FF2B5EF4-FFF2-40B4-BE49-F238E27FC236}">
                <a16:creationId xmlns:a16="http://schemas.microsoft.com/office/drawing/2014/main" id="{E7BE4AB4-A282-4975-9E43-76300D06B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823" y="4432305"/>
            <a:ext cx="8136843" cy="222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450850"/>
      </p:ext>
    </p:extLst>
  </p:cSld>
  <p:clrMapOvr>
    <a:masterClrMapping/>
  </p:clrMapOvr>
  <p:transition>
    <p:strips dir="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Автоматическое разделение чеков по разным СНО*</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Администрирование и сервис</a:t>
            </a:r>
          </a:p>
        </p:txBody>
      </p:sp>
      <p:sp>
        <p:nvSpPr>
          <p:cNvPr id="5" name="Заголовок 6">
            <a:extLst>
              <a:ext uri="{FF2B5EF4-FFF2-40B4-BE49-F238E27FC236}">
                <a16:creationId xmlns:a16="http://schemas.microsoft.com/office/drawing/2014/main" id="{32EEAAF6-5281-4C0C-B386-8D060933EFF4}"/>
              </a:ext>
            </a:extLst>
          </p:cNvPr>
          <p:cNvSpPr txBox="1">
            <a:spLocks/>
          </p:cNvSpPr>
          <p:nvPr/>
        </p:nvSpPr>
        <p:spPr bwMode="auto">
          <a:xfrm>
            <a:off x="407368" y="1206202"/>
            <a:ext cx="11089233" cy="1120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Настраиваемая таблица для того чтобы задать условия по которым надо разделять чеки: </a:t>
            </a:r>
          </a:p>
        </p:txBody>
      </p:sp>
      <p:sp>
        <p:nvSpPr>
          <p:cNvPr id="8" name="TextBox 7">
            <a:extLst>
              <a:ext uri="{FF2B5EF4-FFF2-40B4-BE49-F238E27FC236}">
                <a16:creationId xmlns:a16="http://schemas.microsoft.com/office/drawing/2014/main" id="{D17546EA-BCDA-450F-8A82-4DDD16D273CA}"/>
              </a:ext>
            </a:extLst>
          </p:cNvPr>
          <p:cNvSpPr txBox="1"/>
          <p:nvPr/>
        </p:nvSpPr>
        <p:spPr>
          <a:xfrm>
            <a:off x="407368" y="6319501"/>
            <a:ext cx="6096000" cy="369332"/>
          </a:xfrm>
          <a:prstGeom prst="rect">
            <a:avLst/>
          </a:prstGeom>
          <a:noFill/>
        </p:spPr>
        <p:txBody>
          <a:bodyPr wrap="square">
            <a:spAutoFit/>
          </a:bodyPr>
          <a:lstStyle/>
          <a:p>
            <a:r>
              <a:rPr lang="ru-RU" sz="1800" b="0" dirty="0">
                <a:solidFill>
                  <a:schemeClr val="bg1">
                    <a:lumMod val="50000"/>
                  </a:schemeClr>
                </a:solidFill>
                <a:latin typeface="Franklin Gothic Demi Cond" panose="020B0706030402020204" pitchFamily="34" charset="0"/>
              </a:rPr>
              <a:t>*СНО — Система </a:t>
            </a:r>
            <a:r>
              <a:rPr lang="ru-RU" sz="1800" b="0" dirty="0" err="1">
                <a:solidFill>
                  <a:schemeClr val="bg1">
                    <a:lumMod val="50000"/>
                  </a:schemeClr>
                </a:solidFill>
                <a:latin typeface="Franklin Gothic Demi Cond" panose="020B0706030402020204" pitchFamily="34" charset="0"/>
              </a:rPr>
              <a:t>Налого</a:t>
            </a:r>
            <a:r>
              <a:rPr lang="ru-RU" sz="1800" b="0" dirty="0">
                <a:solidFill>
                  <a:schemeClr val="bg1">
                    <a:lumMod val="50000"/>
                  </a:schemeClr>
                </a:solidFill>
                <a:latin typeface="Franklin Gothic Demi Cond" panose="020B0706030402020204" pitchFamily="34" charset="0"/>
              </a:rPr>
              <a:t> Обложения</a:t>
            </a:r>
            <a:endParaRPr lang="ru-RU" dirty="0"/>
          </a:p>
        </p:txBody>
      </p:sp>
      <p:grpSp>
        <p:nvGrpSpPr>
          <p:cNvPr id="3" name="Группа 2">
            <a:extLst>
              <a:ext uri="{FF2B5EF4-FFF2-40B4-BE49-F238E27FC236}">
                <a16:creationId xmlns:a16="http://schemas.microsoft.com/office/drawing/2014/main" id="{000CD8C4-1369-4CA4-85E0-31DD04F149E6}"/>
              </a:ext>
            </a:extLst>
          </p:cNvPr>
          <p:cNvGrpSpPr/>
          <p:nvPr/>
        </p:nvGrpSpPr>
        <p:grpSpPr>
          <a:xfrm>
            <a:off x="407368" y="2501401"/>
            <a:ext cx="7482876" cy="1443160"/>
            <a:chOff x="251520" y="1801318"/>
            <a:chExt cx="8640960" cy="1443160"/>
          </a:xfrm>
        </p:grpSpPr>
        <p:pic>
          <p:nvPicPr>
            <p:cNvPr id="11" name="Picture 4">
              <a:extLst>
                <a:ext uri="{FF2B5EF4-FFF2-40B4-BE49-F238E27FC236}">
                  <a16:creationId xmlns:a16="http://schemas.microsoft.com/office/drawing/2014/main" id="{0C3C4AC6-EC9A-4BA4-8A7F-2A39CE709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01318"/>
              <a:ext cx="8640960" cy="1443160"/>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a:extLst>
                <a:ext uri="{FF2B5EF4-FFF2-40B4-BE49-F238E27FC236}">
                  <a16:creationId xmlns:a16="http://schemas.microsoft.com/office/drawing/2014/main" id="{33F48085-D4E2-42BC-8E4E-13F9EC34D7F7}"/>
                </a:ext>
              </a:extLst>
            </p:cNvPr>
            <p:cNvSpPr/>
            <p:nvPr/>
          </p:nvSpPr>
          <p:spPr>
            <a:xfrm>
              <a:off x="5128590" y="2132856"/>
              <a:ext cx="3475857" cy="7920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pic>
        <p:nvPicPr>
          <p:cNvPr id="13" name="Рисунок 12">
            <a:extLst>
              <a:ext uri="{FF2B5EF4-FFF2-40B4-BE49-F238E27FC236}">
                <a16:creationId xmlns:a16="http://schemas.microsoft.com/office/drawing/2014/main" id="{728F59F8-36C4-4909-9E35-3418D4A3B680}"/>
              </a:ext>
            </a:extLst>
          </p:cNvPr>
          <p:cNvPicPr>
            <a:picLocks noChangeAspect="1"/>
          </p:cNvPicPr>
          <p:nvPr/>
        </p:nvPicPr>
        <p:blipFill>
          <a:blip r:embed="rId3"/>
          <a:stretch>
            <a:fillRect/>
          </a:stretch>
        </p:blipFill>
        <p:spPr>
          <a:xfrm>
            <a:off x="496076" y="4110139"/>
            <a:ext cx="7394168" cy="1443160"/>
          </a:xfrm>
          <a:prstGeom prst="rect">
            <a:avLst/>
          </a:prstGeom>
          <a:ln w="57150">
            <a:solidFill>
              <a:srgbClr val="FF0000"/>
            </a:solidFill>
          </a:ln>
        </p:spPr>
      </p:pic>
      <p:sp>
        <p:nvSpPr>
          <p:cNvPr id="14" name="Заголовок 6">
            <a:extLst>
              <a:ext uri="{FF2B5EF4-FFF2-40B4-BE49-F238E27FC236}">
                <a16:creationId xmlns:a16="http://schemas.microsoft.com/office/drawing/2014/main" id="{1ADCAC7A-F8EE-4811-A3ED-F4530E22C860}"/>
              </a:ext>
            </a:extLst>
          </p:cNvPr>
          <p:cNvSpPr txBox="1">
            <a:spLocks/>
          </p:cNvSpPr>
          <p:nvPr/>
        </p:nvSpPr>
        <p:spPr bwMode="auto">
          <a:xfrm>
            <a:off x="8328248" y="2054126"/>
            <a:ext cx="3024336" cy="387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400" b="0" dirty="0">
                <a:solidFill>
                  <a:srgbClr val="002060"/>
                </a:solidFill>
                <a:latin typeface="Franklin Gothic Demi Cond" panose="020B0706030402020204" pitchFamily="34" charset="0"/>
              </a:rPr>
              <a:t>В примере для одной накладной будет автоматически напечатано два чека. Один на все позиции с товарами вида «Масло», второй на все остальные товары из накладной.</a:t>
            </a:r>
          </a:p>
        </p:txBody>
      </p:sp>
      <p:cxnSp>
        <p:nvCxnSpPr>
          <p:cNvPr id="7" name="Прямая соединительная линия 6">
            <a:extLst>
              <a:ext uri="{FF2B5EF4-FFF2-40B4-BE49-F238E27FC236}">
                <a16:creationId xmlns:a16="http://schemas.microsoft.com/office/drawing/2014/main" id="{2D9E4543-CD87-460B-9DA8-90044C3E6367}"/>
              </a:ext>
            </a:extLst>
          </p:cNvPr>
          <p:cNvCxnSpPr/>
          <p:nvPr/>
        </p:nvCxnSpPr>
        <p:spPr>
          <a:xfrm flipV="1">
            <a:off x="551384" y="2860904"/>
            <a:ext cx="4079416" cy="11327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121485B3-222E-4D2D-8783-78D629A78321}"/>
              </a:ext>
            </a:extLst>
          </p:cNvPr>
          <p:cNvCxnSpPr>
            <a:cxnSpLocks/>
          </p:cNvCxnSpPr>
          <p:nvPr/>
        </p:nvCxnSpPr>
        <p:spPr>
          <a:xfrm flipH="1" flipV="1">
            <a:off x="7640814" y="2860904"/>
            <a:ext cx="249430" cy="11327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Стрелка: влево 17">
            <a:extLst>
              <a:ext uri="{FF2B5EF4-FFF2-40B4-BE49-F238E27FC236}">
                <a16:creationId xmlns:a16="http://schemas.microsoft.com/office/drawing/2014/main" id="{3E8377A3-62B3-401E-B016-500C3AFA4812}"/>
              </a:ext>
            </a:extLst>
          </p:cNvPr>
          <p:cNvSpPr/>
          <p:nvPr/>
        </p:nvSpPr>
        <p:spPr>
          <a:xfrm>
            <a:off x="1649142" y="5019949"/>
            <a:ext cx="936104" cy="54138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56176179"/>
      </p:ext>
    </p:extLst>
  </p:cSld>
  <p:clrMapOvr>
    <a:masterClrMapping/>
  </p:clrMapOvr>
  <p:transition>
    <p:strips dir="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166529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Автоматическое разделение чеков по разным СНО* </a:t>
            </a:r>
            <a:r>
              <a:rPr lang="ru-RU" sz="2400" b="0" dirty="0">
                <a:solidFill>
                  <a:srgbClr val="002060"/>
                </a:solidFill>
                <a:latin typeface="Franklin Gothic Demi Cond" panose="020B0706030402020204" pitchFamily="34" charset="0"/>
              </a:rPr>
              <a:t>(продолжение)</a:t>
            </a:r>
            <a:endParaRPr lang="ru-RU" sz="3600" b="0" dirty="0">
              <a:solidFill>
                <a:srgbClr val="002060"/>
              </a:solidFill>
              <a:latin typeface="Franklin Gothic Demi Cond" panose="020B0706030402020204" pitchFamily="34" charset="0"/>
            </a:endParaRP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Администрирование и сервис</a:t>
            </a:r>
          </a:p>
        </p:txBody>
      </p:sp>
      <p:sp>
        <p:nvSpPr>
          <p:cNvPr id="5" name="Заголовок 6">
            <a:extLst>
              <a:ext uri="{FF2B5EF4-FFF2-40B4-BE49-F238E27FC236}">
                <a16:creationId xmlns:a16="http://schemas.microsoft.com/office/drawing/2014/main" id="{32EEAAF6-5281-4C0C-B386-8D060933EFF4}"/>
              </a:ext>
            </a:extLst>
          </p:cNvPr>
          <p:cNvSpPr txBox="1">
            <a:spLocks/>
          </p:cNvSpPr>
          <p:nvPr/>
        </p:nvSpPr>
        <p:spPr bwMode="auto">
          <a:xfrm>
            <a:off x="407368" y="1327212"/>
            <a:ext cx="11089233" cy="79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В этом примере может быть напечатан один, два или три разных чека: </a:t>
            </a:r>
          </a:p>
        </p:txBody>
      </p:sp>
      <p:sp>
        <p:nvSpPr>
          <p:cNvPr id="8" name="TextBox 7">
            <a:extLst>
              <a:ext uri="{FF2B5EF4-FFF2-40B4-BE49-F238E27FC236}">
                <a16:creationId xmlns:a16="http://schemas.microsoft.com/office/drawing/2014/main" id="{D17546EA-BCDA-450F-8A82-4DDD16D273CA}"/>
              </a:ext>
            </a:extLst>
          </p:cNvPr>
          <p:cNvSpPr txBox="1"/>
          <p:nvPr/>
        </p:nvSpPr>
        <p:spPr>
          <a:xfrm>
            <a:off x="407368" y="6319501"/>
            <a:ext cx="6096000" cy="369332"/>
          </a:xfrm>
          <a:prstGeom prst="rect">
            <a:avLst/>
          </a:prstGeom>
          <a:noFill/>
        </p:spPr>
        <p:txBody>
          <a:bodyPr wrap="square">
            <a:spAutoFit/>
          </a:bodyPr>
          <a:lstStyle/>
          <a:p>
            <a:r>
              <a:rPr lang="ru-RU" sz="1800" b="0" dirty="0">
                <a:solidFill>
                  <a:schemeClr val="bg1">
                    <a:lumMod val="50000"/>
                  </a:schemeClr>
                </a:solidFill>
                <a:latin typeface="Franklin Gothic Demi Cond" panose="020B0706030402020204" pitchFamily="34" charset="0"/>
              </a:rPr>
              <a:t>*СНО — Система </a:t>
            </a:r>
            <a:r>
              <a:rPr lang="ru-RU" sz="1800" b="0" dirty="0" err="1">
                <a:solidFill>
                  <a:schemeClr val="bg1">
                    <a:lumMod val="50000"/>
                  </a:schemeClr>
                </a:solidFill>
                <a:latin typeface="Franklin Gothic Demi Cond" panose="020B0706030402020204" pitchFamily="34" charset="0"/>
              </a:rPr>
              <a:t>Налого</a:t>
            </a:r>
            <a:r>
              <a:rPr lang="ru-RU" sz="1800" b="0" dirty="0">
                <a:solidFill>
                  <a:schemeClr val="bg1">
                    <a:lumMod val="50000"/>
                  </a:schemeClr>
                </a:solidFill>
                <a:latin typeface="Franklin Gothic Demi Cond" panose="020B0706030402020204" pitchFamily="34" charset="0"/>
              </a:rPr>
              <a:t> Обложения</a:t>
            </a:r>
            <a:endParaRPr lang="ru-RU" dirty="0"/>
          </a:p>
        </p:txBody>
      </p:sp>
      <p:pic>
        <p:nvPicPr>
          <p:cNvPr id="9" name="Рисунок 8">
            <a:extLst>
              <a:ext uri="{FF2B5EF4-FFF2-40B4-BE49-F238E27FC236}">
                <a16:creationId xmlns:a16="http://schemas.microsoft.com/office/drawing/2014/main" id="{DE1A853C-758F-4D60-8A37-E128CF340B0E}"/>
              </a:ext>
            </a:extLst>
          </p:cNvPr>
          <p:cNvPicPr>
            <a:picLocks noChangeAspect="1"/>
          </p:cNvPicPr>
          <p:nvPr/>
        </p:nvPicPr>
        <p:blipFill>
          <a:blip r:embed="rId2"/>
          <a:stretch>
            <a:fillRect/>
          </a:stretch>
        </p:blipFill>
        <p:spPr>
          <a:xfrm>
            <a:off x="434095" y="2362333"/>
            <a:ext cx="11323809" cy="2133333"/>
          </a:xfrm>
          <a:prstGeom prst="rect">
            <a:avLst/>
          </a:prstGeom>
        </p:spPr>
      </p:pic>
      <p:sp>
        <p:nvSpPr>
          <p:cNvPr id="17" name="Заголовок 6">
            <a:extLst>
              <a:ext uri="{FF2B5EF4-FFF2-40B4-BE49-F238E27FC236}">
                <a16:creationId xmlns:a16="http://schemas.microsoft.com/office/drawing/2014/main" id="{3CE73D95-D036-4ACA-9EA5-1F391FFB47D2}"/>
              </a:ext>
            </a:extLst>
          </p:cNvPr>
          <p:cNvSpPr txBox="1">
            <a:spLocks/>
          </p:cNvSpPr>
          <p:nvPr/>
        </p:nvSpPr>
        <p:spPr bwMode="auto">
          <a:xfrm>
            <a:off x="407368" y="4710944"/>
            <a:ext cx="10945216" cy="143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400" b="0" dirty="0">
                <a:solidFill>
                  <a:srgbClr val="002060"/>
                </a:solidFill>
                <a:latin typeface="Franklin Gothic Demi Cond" panose="020B0706030402020204" pitchFamily="34" charset="0"/>
              </a:rPr>
              <a:t>Если оплата по заказ-наряду (1), то УСН доход, но для Масел (2) — патент, а если все идет со склада «Главный склад» (3), то УСН доход-расход.</a:t>
            </a:r>
          </a:p>
          <a:p>
            <a:pPr algn="l"/>
            <a:endParaRPr lang="ru-RU" sz="2400" b="0" dirty="0">
              <a:solidFill>
                <a:srgbClr val="002060"/>
              </a:solidFill>
              <a:latin typeface="Franklin Gothic Demi Cond" panose="020B0706030402020204" pitchFamily="34" charset="0"/>
            </a:endParaRPr>
          </a:p>
          <a:p>
            <a:pPr algn="l"/>
            <a:r>
              <a:rPr lang="ru-RU" sz="2400" b="0" dirty="0">
                <a:solidFill>
                  <a:srgbClr val="002060"/>
                </a:solidFill>
                <a:latin typeface="Franklin Gothic Demi Cond" panose="020B0706030402020204" pitchFamily="34" charset="0"/>
              </a:rPr>
              <a:t>Можно как угодно комбинировать варианты.</a:t>
            </a:r>
          </a:p>
        </p:txBody>
      </p:sp>
    </p:spTree>
    <p:extLst>
      <p:ext uri="{BB962C8B-B14F-4D97-AF65-F5344CB8AC3E}">
        <p14:creationId xmlns:p14="http://schemas.microsoft.com/office/powerpoint/2010/main" val="2421290424"/>
      </p:ext>
    </p:extLst>
  </p:cSld>
  <p:clrMapOvr>
    <a:masterClrMapping/>
  </p:clrMapOvr>
  <p:transition>
    <p:strips dir="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p:cNvSpPr txBox="1">
            <a:spLocks/>
          </p:cNvSpPr>
          <p:nvPr/>
        </p:nvSpPr>
        <p:spPr bwMode="auto">
          <a:xfrm>
            <a:off x="1127447" y="785664"/>
            <a:ext cx="9937106" cy="52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ctr"/>
            <a:r>
              <a:rPr lang="ru-RU" sz="6600" b="0" dirty="0">
                <a:solidFill>
                  <a:srgbClr val="FF0000"/>
                </a:solidFill>
                <a:latin typeface="Franklin Gothic Heavy" panose="020B0903020102020204" pitchFamily="34" charset="0"/>
              </a:rPr>
              <a:t> Внутренний механизм расширений</a:t>
            </a:r>
            <a:endParaRPr lang="ru-RU" sz="8000" b="0" dirty="0">
              <a:solidFill>
                <a:srgbClr val="FF0000"/>
              </a:solidFill>
              <a:latin typeface="Franklin Gothic Heavy" panose="020B0903020102020204" pitchFamily="34" charset="0"/>
            </a:endParaRPr>
          </a:p>
        </p:txBody>
      </p:sp>
    </p:spTree>
    <p:extLst>
      <p:ext uri="{BB962C8B-B14F-4D97-AF65-F5344CB8AC3E}">
        <p14:creationId xmlns:p14="http://schemas.microsoft.com/office/powerpoint/2010/main" val="453480735"/>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10369152"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Резерв и заказ товара при минимуме кликов мышкой</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 Заказ-наряд</a:t>
            </a:r>
          </a:p>
        </p:txBody>
      </p:sp>
      <p:sp>
        <p:nvSpPr>
          <p:cNvPr id="8" name="Заголовок 6">
            <a:extLst>
              <a:ext uri="{FF2B5EF4-FFF2-40B4-BE49-F238E27FC236}">
                <a16:creationId xmlns:a16="http://schemas.microsoft.com/office/drawing/2014/main" id="{3F7FCC8B-DD9C-4303-85F2-C749A331A72D}"/>
              </a:ext>
            </a:extLst>
          </p:cNvPr>
          <p:cNvSpPr txBox="1">
            <a:spLocks/>
          </p:cNvSpPr>
          <p:nvPr/>
        </p:nvSpPr>
        <p:spPr bwMode="auto">
          <a:xfrm>
            <a:off x="421160" y="1340768"/>
            <a:ext cx="3528392"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000" b="0" dirty="0">
                <a:solidFill>
                  <a:srgbClr val="002060"/>
                </a:solidFill>
                <a:latin typeface="Franklin Gothic Demi Cond" panose="020B0706030402020204" pitchFamily="34" charset="0"/>
              </a:rPr>
              <a:t>1. Резервирование и потребность к заказу товаров осуществляется простановкой галок, а не вводом документов на основании. Отмена резерва/потребности в заказе — снятием галок.</a:t>
            </a:r>
          </a:p>
          <a:p>
            <a:pPr algn="l"/>
            <a:endParaRPr lang="ru-RU" sz="1100" b="0" dirty="0">
              <a:solidFill>
                <a:srgbClr val="002060"/>
              </a:solidFill>
              <a:latin typeface="Franklin Gothic Demi Cond" panose="020B0706030402020204" pitchFamily="34" charset="0"/>
            </a:endParaRPr>
          </a:p>
          <a:p>
            <a:pPr algn="l"/>
            <a:r>
              <a:rPr lang="ru-RU" sz="2000" b="0" dirty="0">
                <a:solidFill>
                  <a:srgbClr val="002060"/>
                </a:solidFill>
                <a:latin typeface="Franklin Gothic Demi Cond" panose="020B0706030402020204" pitchFamily="34" charset="0"/>
              </a:rPr>
              <a:t>Пользователю не нужно вводить вспомогательные документы руками (Резерв, Заказ, </a:t>
            </a:r>
            <a:r>
              <a:rPr lang="ru-RU" sz="2000" b="0" dirty="0" err="1">
                <a:solidFill>
                  <a:srgbClr val="002060"/>
                </a:solidFill>
                <a:latin typeface="Franklin Gothic Demi Cond" panose="020B0706030402020204" pitchFamily="34" charset="0"/>
              </a:rPr>
              <a:t>Сторно</a:t>
            </a:r>
            <a:r>
              <a:rPr lang="ru-RU" sz="2000" b="0" dirty="0">
                <a:solidFill>
                  <a:srgbClr val="002060"/>
                </a:solidFill>
                <a:latin typeface="Franklin Gothic Demi Cond" panose="020B0706030402020204" pitchFamily="34" charset="0"/>
              </a:rPr>
              <a:t> и т.п.). Они формируются автоматически.</a:t>
            </a:r>
          </a:p>
        </p:txBody>
      </p:sp>
      <p:sp>
        <p:nvSpPr>
          <p:cNvPr id="10" name="Заголовок 6">
            <a:extLst>
              <a:ext uri="{FF2B5EF4-FFF2-40B4-BE49-F238E27FC236}">
                <a16:creationId xmlns:a16="http://schemas.microsoft.com/office/drawing/2014/main" id="{D3A2480C-03C4-4A0E-9BE7-61FC723807D6}"/>
              </a:ext>
            </a:extLst>
          </p:cNvPr>
          <p:cNvSpPr txBox="1">
            <a:spLocks/>
          </p:cNvSpPr>
          <p:nvPr/>
        </p:nvSpPr>
        <p:spPr bwMode="auto">
          <a:xfrm>
            <a:off x="3963344" y="4235142"/>
            <a:ext cx="7718425" cy="99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400" b="0" dirty="0">
                <a:solidFill>
                  <a:srgbClr val="FF0000"/>
                </a:solidFill>
                <a:latin typeface="Franklin Gothic Demi Cond" panose="020B0706030402020204" pitchFamily="34" charset="0"/>
              </a:rPr>
              <a:t>Другими словами, чтобы зарезервировать товар, пользователь ставит напротив него галку и нажимает «Ок». </a:t>
            </a:r>
            <a:br>
              <a:rPr lang="ru-RU" sz="2400" b="0" dirty="0">
                <a:solidFill>
                  <a:srgbClr val="FF0000"/>
                </a:solidFill>
                <a:latin typeface="Franklin Gothic Demi Cond" panose="020B0706030402020204" pitchFamily="34" charset="0"/>
              </a:rPr>
            </a:br>
            <a:r>
              <a:rPr lang="ru-RU" sz="2400" b="0" dirty="0">
                <a:solidFill>
                  <a:srgbClr val="FF0000"/>
                </a:solidFill>
                <a:latin typeface="Franklin Gothic Demi Cond" panose="020B0706030402020204" pitchFamily="34" charset="0"/>
              </a:rPr>
              <a:t>И это всё что нужно сделать.</a:t>
            </a:r>
          </a:p>
        </p:txBody>
      </p:sp>
      <p:pic>
        <p:nvPicPr>
          <p:cNvPr id="9" name="Picture 2" descr="C:\Users\solovjev\AppData\Local\Temp\SNAGHTML24f5630d.PNG">
            <a:extLst>
              <a:ext uri="{FF2B5EF4-FFF2-40B4-BE49-F238E27FC236}">
                <a16:creationId xmlns:a16="http://schemas.microsoft.com/office/drawing/2014/main" id="{1D5946F3-39E7-4C94-B40F-3B080C7F9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074" y="1445319"/>
            <a:ext cx="7884765" cy="27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Заголовок 6">
            <a:extLst>
              <a:ext uri="{FF2B5EF4-FFF2-40B4-BE49-F238E27FC236}">
                <a16:creationId xmlns:a16="http://schemas.microsoft.com/office/drawing/2014/main" id="{E4C978F1-838C-4E33-A6BC-68D4CEF71348}"/>
              </a:ext>
            </a:extLst>
          </p:cNvPr>
          <p:cNvSpPr txBox="1">
            <a:spLocks/>
          </p:cNvSpPr>
          <p:nvPr/>
        </p:nvSpPr>
        <p:spPr bwMode="auto">
          <a:xfrm>
            <a:off x="418196" y="5596327"/>
            <a:ext cx="6935758" cy="114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2000" b="0" dirty="0">
                <a:solidFill>
                  <a:srgbClr val="002060"/>
                </a:solidFill>
                <a:latin typeface="Franklin Gothic Demi Cond" panose="020B0706030402020204" pitchFamily="34" charset="0"/>
              </a:rPr>
              <a:t>2. Есть возможность указать склад отдельно для каждой строки документа. Это удобно при перемещении или отгрузке со склада, отличного от склада в документе.</a:t>
            </a:r>
          </a:p>
          <a:p>
            <a:pPr algn="l"/>
            <a:endParaRPr lang="ru-RU" sz="2000" b="0" dirty="0">
              <a:solidFill>
                <a:srgbClr val="002060"/>
              </a:solidFill>
              <a:latin typeface="Franklin Gothic Demi Cond" panose="020B0706030402020204" pitchFamily="34" charset="0"/>
            </a:endParaRPr>
          </a:p>
        </p:txBody>
      </p:sp>
    </p:spTree>
    <p:extLst>
      <p:ext uri="{BB962C8B-B14F-4D97-AF65-F5344CB8AC3E}">
        <p14:creationId xmlns:p14="http://schemas.microsoft.com/office/powerpoint/2010/main" val="2719309366"/>
      </p:ext>
    </p:extLst>
  </p:cSld>
  <p:clrMapOvr>
    <a:masterClrMapping/>
  </p:clrMapOvr>
  <p:transition>
    <p:strips dir="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Внутренний механизм расширений</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Внутренний механизм расширений</a:t>
            </a:r>
          </a:p>
        </p:txBody>
      </p:sp>
      <p:sp>
        <p:nvSpPr>
          <p:cNvPr id="9" name="Заголовок 6">
            <a:extLst>
              <a:ext uri="{FF2B5EF4-FFF2-40B4-BE49-F238E27FC236}">
                <a16:creationId xmlns:a16="http://schemas.microsoft.com/office/drawing/2014/main" id="{DFEF2380-F3BA-4D01-BE2F-10577C9D0A53}"/>
              </a:ext>
            </a:extLst>
          </p:cNvPr>
          <p:cNvSpPr txBox="1">
            <a:spLocks/>
          </p:cNvSpPr>
          <p:nvPr/>
        </p:nvSpPr>
        <p:spPr bwMode="auto">
          <a:xfrm>
            <a:off x="479376" y="1439598"/>
            <a:ext cx="11449272" cy="14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b="0" dirty="0">
                <a:solidFill>
                  <a:srgbClr val="002060"/>
                </a:solidFill>
                <a:latin typeface="Franklin Gothic Demi Cond" panose="020B0706030402020204" pitchFamily="34" charset="0"/>
              </a:rPr>
              <a:t>Для многих объектов (документы, справочники) есть возможность расширить функционал программированием, но оставить конфигурацию типовой. Бывает удобно быстро вставить небольшой кусок кода (с помощью программиста), который добавит возможность, но не затронет саму конфигурацию.</a:t>
            </a:r>
            <a:endParaRPr lang="ru-RU" b="0" dirty="0">
              <a:solidFill>
                <a:srgbClr val="FF0000"/>
              </a:solidFill>
              <a:latin typeface="Franklin Gothic Demi Cond" panose="020B0706030402020204" pitchFamily="34" charset="0"/>
            </a:endParaRPr>
          </a:p>
        </p:txBody>
      </p:sp>
      <p:pic>
        <p:nvPicPr>
          <p:cNvPr id="10" name="Рисунок 9">
            <a:extLst>
              <a:ext uri="{FF2B5EF4-FFF2-40B4-BE49-F238E27FC236}">
                <a16:creationId xmlns:a16="http://schemas.microsoft.com/office/drawing/2014/main" id="{DBAF79CB-4DC4-4A59-9F24-F884113FF201}"/>
              </a:ext>
            </a:extLst>
          </p:cNvPr>
          <p:cNvPicPr>
            <a:picLocks noChangeAspect="1"/>
          </p:cNvPicPr>
          <p:nvPr/>
        </p:nvPicPr>
        <p:blipFill>
          <a:blip r:embed="rId2"/>
          <a:stretch>
            <a:fillRect/>
          </a:stretch>
        </p:blipFill>
        <p:spPr>
          <a:xfrm>
            <a:off x="479376" y="3284984"/>
            <a:ext cx="8173145" cy="3204839"/>
          </a:xfrm>
          <a:prstGeom prst="rect">
            <a:avLst/>
          </a:prstGeom>
        </p:spPr>
      </p:pic>
    </p:spTree>
    <p:extLst>
      <p:ext uri="{BB962C8B-B14F-4D97-AF65-F5344CB8AC3E}">
        <p14:creationId xmlns:p14="http://schemas.microsoft.com/office/powerpoint/2010/main" val="2000648642"/>
      </p:ext>
    </p:extLst>
  </p:cSld>
  <p:clrMapOvr>
    <a:masterClrMapping/>
  </p:clrMapOvr>
  <p:transition>
    <p:strips dir="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Внутренний механизм расширений</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Внутренний механизм расширений</a:t>
            </a:r>
          </a:p>
        </p:txBody>
      </p:sp>
      <p:pic>
        <p:nvPicPr>
          <p:cNvPr id="7" name="Рисунок 6">
            <a:extLst>
              <a:ext uri="{FF2B5EF4-FFF2-40B4-BE49-F238E27FC236}">
                <a16:creationId xmlns:a16="http://schemas.microsoft.com/office/drawing/2014/main" id="{1C5A64BA-D566-497F-81BE-A5DA12947BE5}"/>
              </a:ext>
            </a:extLst>
          </p:cNvPr>
          <p:cNvPicPr>
            <a:picLocks noChangeAspect="1"/>
          </p:cNvPicPr>
          <p:nvPr/>
        </p:nvPicPr>
        <p:blipFill>
          <a:blip r:embed="rId2"/>
          <a:stretch>
            <a:fillRect/>
          </a:stretch>
        </p:blipFill>
        <p:spPr>
          <a:xfrm>
            <a:off x="551384" y="1340768"/>
            <a:ext cx="8309579" cy="5291672"/>
          </a:xfrm>
          <a:prstGeom prst="rect">
            <a:avLst/>
          </a:prstGeom>
        </p:spPr>
      </p:pic>
    </p:spTree>
    <p:extLst>
      <p:ext uri="{BB962C8B-B14F-4D97-AF65-F5344CB8AC3E}">
        <p14:creationId xmlns:p14="http://schemas.microsoft.com/office/powerpoint/2010/main" val="1328702214"/>
      </p:ext>
    </p:extLst>
  </p:cSld>
  <p:clrMapOvr>
    <a:masterClrMapping/>
  </p:clrMapOvr>
  <p:transition>
    <p:strips dir="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p:cNvSpPr txBox="1">
            <a:spLocks/>
          </p:cNvSpPr>
          <p:nvPr/>
        </p:nvSpPr>
        <p:spPr bwMode="auto">
          <a:xfrm>
            <a:off x="1127447" y="785664"/>
            <a:ext cx="9937106" cy="52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ctr"/>
            <a:r>
              <a:rPr lang="ru-RU" sz="6600" b="0" dirty="0">
                <a:solidFill>
                  <a:srgbClr val="FF0000"/>
                </a:solidFill>
                <a:latin typeface="Franklin Gothic Heavy" panose="020B0903020102020204" pitchFamily="34" charset="0"/>
              </a:rPr>
              <a:t>Интеграции и модули</a:t>
            </a:r>
            <a:endParaRPr lang="ru-RU" sz="8000" b="0" dirty="0">
              <a:solidFill>
                <a:srgbClr val="FF0000"/>
              </a:solidFill>
              <a:latin typeface="Franklin Gothic Heavy" panose="020B0903020102020204" pitchFamily="34" charset="0"/>
            </a:endParaRPr>
          </a:p>
        </p:txBody>
      </p:sp>
    </p:spTree>
    <p:extLst>
      <p:ext uri="{BB962C8B-B14F-4D97-AF65-F5344CB8AC3E}">
        <p14:creationId xmlns:p14="http://schemas.microsoft.com/office/powerpoint/2010/main" val="849948239"/>
      </p:ext>
    </p:extLst>
  </p:cSld>
  <p:clrMapOvr>
    <a:masterClrMapping/>
  </p:clrMapOvr>
  <p:transition spd="slow">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Интеграции и модули</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Интеграции и модули</a:t>
            </a:r>
          </a:p>
        </p:txBody>
      </p:sp>
      <p:sp>
        <p:nvSpPr>
          <p:cNvPr id="5" name="TextBox 4">
            <a:extLst>
              <a:ext uri="{FF2B5EF4-FFF2-40B4-BE49-F238E27FC236}">
                <a16:creationId xmlns:a16="http://schemas.microsoft.com/office/drawing/2014/main" id="{5D438248-CD09-478D-9C63-A486A6DE187C}"/>
              </a:ext>
            </a:extLst>
          </p:cNvPr>
          <p:cNvSpPr txBox="1"/>
          <p:nvPr/>
        </p:nvSpPr>
        <p:spPr>
          <a:xfrm>
            <a:off x="412304" y="1649580"/>
            <a:ext cx="872100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ru-RU" sz="2400" dirty="0">
                <a:latin typeface="Franklin Gothic Demi Cond" panose="020B0706030402020204" pitchFamily="34" charset="0"/>
              </a:rPr>
              <a:t>Проценка и подбор запчастей:</a:t>
            </a:r>
          </a:p>
        </p:txBody>
      </p:sp>
      <p:pic>
        <p:nvPicPr>
          <p:cNvPr id="8" name="Рисунок 7">
            <a:extLst>
              <a:ext uri="{FF2B5EF4-FFF2-40B4-BE49-F238E27FC236}">
                <a16:creationId xmlns:a16="http://schemas.microsoft.com/office/drawing/2014/main" id="{08B4F1F9-0A11-4801-89AB-D7D4EEC2BA4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871445" y="1957686"/>
            <a:ext cx="1733550" cy="733425"/>
          </a:xfrm>
          <a:prstGeom prst="rect">
            <a:avLst/>
          </a:prstGeom>
        </p:spPr>
      </p:pic>
      <p:pic>
        <p:nvPicPr>
          <p:cNvPr id="9" name="Рисунок 8">
            <a:extLst>
              <a:ext uri="{FF2B5EF4-FFF2-40B4-BE49-F238E27FC236}">
                <a16:creationId xmlns:a16="http://schemas.microsoft.com/office/drawing/2014/main" id="{C81F98C8-C754-46C0-9AF4-8287FBFAC322}"/>
              </a:ext>
            </a:extLst>
          </p:cNvPr>
          <p:cNvPicPr>
            <a:picLocks noChangeAspect="1"/>
          </p:cNvPicPr>
          <p:nvPr/>
        </p:nvPicPr>
        <p:blipFill>
          <a:blip r:embed="rId3"/>
          <a:stretch>
            <a:fillRect/>
          </a:stretch>
        </p:blipFill>
        <p:spPr>
          <a:xfrm>
            <a:off x="6824358" y="1456628"/>
            <a:ext cx="1885950" cy="552450"/>
          </a:xfrm>
          <a:prstGeom prst="rect">
            <a:avLst/>
          </a:prstGeom>
        </p:spPr>
      </p:pic>
      <p:sp>
        <p:nvSpPr>
          <p:cNvPr id="11" name="TextBox 10">
            <a:extLst>
              <a:ext uri="{FF2B5EF4-FFF2-40B4-BE49-F238E27FC236}">
                <a16:creationId xmlns:a16="http://schemas.microsoft.com/office/drawing/2014/main" id="{32DD8FE5-F189-41A9-9A9D-DB0470B3C9D1}"/>
              </a:ext>
            </a:extLst>
          </p:cNvPr>
          <p:cNvSpPr txBox="1"/>
          <p:nvPr/>
        </p:nvSpPr>
        <p:spPr>
          <a:xfrm>
            <a:off x="407368" y="2967335"/>
            <a:ext cx="872100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ru-RU" sz="2400" dirty="0">
                <a:latin typeface="Franklin Gothic Demi Cond" panose="020B0706030402020204" pitchFamily="34" charset="0"/>
              </a:rPr>
              <a:t>Движки сайтов запчастей:</a:t>
            </a:r>
          </a:p>
        </p:txBody>
      </p:sp>
      <p:pic>
        <p:nvPicPr>
          <p:cNvPr id="12" name="Рисунок 11">
            <a:extLst>
              <a:ext uri="{FF2B5EF4-FFF2-40B4-BE49-F238E27FC236}">
                <a16:creationId xmlns:a16="http://schemas.microsoft.com/office/drawing/2014/main" id="{FA5AAE4E-C7B0-4548-8E04-16ECABA4316A}"/>
              </a:ext>
            </a:extLst>
          </p:cNvPr>
          <p:cNvPicPr>
            <a:picLocks noChangeAspect="1"/>
          </p:cNvPicPr>
          <p:nvPr/>
        </p:nvPicPr>
        <p:blipFill>
          <a:blip r:embed="rId4"/>
          <a:stretch>
            <a:fillRect/>
          </a:stretch>
        </p:blipFill>
        <p:spPr>
          <a:xfrm>
            <a:off x="4573949" y="3005071"/>
            <a:ext cx="1997062" cy="584775"/>
          </a:xfrm>
          <a:prstGeom prst="rect">
            <a:avLst/>
          </a:prstGeom>
        </p:spPr>
      </p:pic>
      <p:pic>
        <p:nvPicPr>
          <p:cNvPr id="13" name="Рисунок 12">
            <a:extLst>
              <a:ext uri="{FF2B5EF4-FFF2-40B4-BE49-F238E27FC236}">
                <a16:creationId xmlns:a16="http://schemas.microsoft.com/office/drawing/2014/main" id="{DFD01B01-CC3B-40B2-A917-9740D7C9A76D}"/>
              </a:ext>
            </a:extLst>
          </p:cNvPr>
          <p:cNvPicPr>
            <a:picLocks noChangeAspect="1"/>
          </p:cNvPicPr>
          <p:nvPr/>
        </p:nvPicPr>
        <p:blipFill>
          <a:blip r:embed="rId5">
            <a:clrChange>
              <a:clrFrom>
                <a:srgbClr val="E3F8FF"/>
              </a:clrFrom>
              <a:clrTo>
                <a:srgbClr val="E3F8FF">
                  <a:alpha val="0"/>
                </a:srgbClr>
              </a:clrTo>
            </a:clrChange>
          </a:blip>
          <a:stretch>
            <a:fillRect/>
          </a:stretch>
        </p:blipFill>
        <p:spPr>
          <a:xfrm>
            <a:off x="6650684" y="3395591"/>
            <a:ext cx="2252096" cy="842451"/>
          </a:xfrm>
          <a:prstGeom prst="rect">
            <a:avLst/>
          </a:prstGeom>
        </p:spPr>
      </p:pic>
      <p:sp>
        <p:nvSpPr>
          <p:cNvPr id="14" name="TextBox 13">
            <a:extLst>
              <a:ext uri="{FF2B5EF4-FFF2-40B4-BE49-F238E27FC236}">
                <a16:creationId xmlns:a16="http://schemas.microsoft.com/office/drawing/2014/main" id="{7CD49427-E0D3-45DA-92F6-A1BE3A3F9228}"/>
              </a:ext>
            </a:extLst>
          </p:cNvPr>
          <p:cNvSpPr txBox="1"/>
          <p:nvPr/>
        </p:nvSpPr>
        <p:spPr>
          <a:xfrm>
            <a:off x="407368" y="4285437"/>
            <a:ext cx="872100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ru-RU" sz="2400" dirty="0">
                <a:latin typeface="Franklin Gothic Demi Cond" panose="020B0706030402020204" pitchFamily="34" charset="0"/>
              </a:rPr>
              <a:t>Агрегаторы магазинов запчастей:</a:t>
            </a:r>
          </a:p>
        </p:txBody>
      </p:sp>
      <p:sp>
        <p:nvSpPr>
          <p:cNvPr id="15" name="TextBox 14">
            <a:extLst>
              <a:ext uri="{FF2B5EF4-FFF2-40B4-BE49-F238E27FC236}">
                <a16:creationId xmlns:a16="http://schemas.microsoft.com/office/drawing/2014/main" id="{F5ABBDF7-5DEE-48D8-B74F-002A45BFADDC}"/>
              </a:ext>
            </a:extLst>
          </p:cNvPr>
          <p:cNvSpPr txBox="1"/>
          <p:nvPr/>
        </p:nvSpPr>
        <p:spPr>
          <a:xfrm>
            <a:off x="407368" y="5603539"/>
            <a:ext cx="872100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ru-RU" sz="2400" dirty="0">
                <a:latin typeface="Franklin Gothic Demi Cond" panose="020B0706030402020204" pitchFamily="34" charset="0"/>
              </a:rPr>
              <a:t>Нормы времени для авторемонта: </a:t>
            </a:r>
          </a:p>
        </p:txBody>
      </p:sp>
      <p:pic>
        <p:nvPicPr>
          <p:cNvPr id="16" name="Рисунок 15">
            <a:extLst>
              <a:ext uri="{FF2B5EF4-FFF2-40B4-BE49-F238E27FC236}">
                <a16:creationId xmlns:a16="http://schemas.microsoft.com/office/drawing/2014/main" id="{6885F575-B9F2-4E2C-96AC-B7AEDA9179AE}"/>
              </a:ext>
            </a:extLst>
          </p:cNvPr>
          <p:cNvPicPr>
            <a:picLocks noChangeAspect="1"/>
          </p:cNvPicPr>
          <p:nvPr/>
        </p:nvPicPr>
        <p:blipFill>
          <a:blip r:embed="rId6"/>
          <a:stretch>
            <a:fillRect/>
          </a:stretch>
        </p:blipFill>
        <p:spPr>
          <a:xfrm>
            <a:off x="5698793" y="4380226"/>
            <a:ext cx="1744435" cy="858518"/>
          </a:xfrm>
          <a:prstGeom prst="rect">
            <a:avLst/>
          </a:prstGeom>
        </p:spPr>
      </p:pic>
      <p:pic>
        <p:nvPicPr>
          <p:cNvPr id="17" name="Рисунок 16">
            <a:extLst>
              <a:ext uri="{FF2B5EF4-FFF2-40B4-BE49-F238E27FC236}">
                <a16:creationId xmlns:a16="http://schemas.microsoft.com/office/drawing/2014/main" id="{C9505485-0F2B-4A82-8796-42F662F5F842}"/>
              </a:ext>
            </a:extLst>
          </p:cNvPr>
          <p:cNvPicPr>
            <a:picLocks noChangeAspect="1"/>
          </p:cNvPicPr>
          <p:nvPr/>
        </p:nvPicPr>
        <p:blipFill>
          <a:blip r:embed="rId7"/>
          <a:stretch>
            <a:fillRect/>
          </a:stretch>
        </p:blipFill>
        <p:spPr>
          <a:xfrm>
            <a:off x="6641285" y="5776445"/>
            <a:ext cx="2362200" cy="485775"/>
          </a:xfrm>
          <a:prstGeom prst="rect">
            <a:avLst/>
          </a:prstGeom>
        </p:spPr>
      </p:pic>
      <p:pic>
        <p:nvPicPr>
          <p:cNvPr id="18" name="Рисунок 17">
            <a:extLst>
              <a:ext uri="{FF2B5EF4-FFF2-40B4-BE49-F238E27FC236}">
                <a16:creationId xmlns:a16="http://schemas.microsoft.com/office/drawing/2014/main" id="{F09D9CEB-C6C9-450C-8269-320BC574253B}"/>
              </a:ext>
            </a:extLst>
          </p:cNvPr>
          <p:cNvPicPr>
            <a:picLocks noChangeAspect="1"/>
          </p:cNvPicPr>
          <p:nvPr/>
        </p:nvPicPr>
        <p:blipFill>
          <a:blip r:embed="rId8"/>
          <a:stretch>
            <a:fillRect/>
          </a:stretch>
        </p:blipFill>
        <p:spPr>
          <a:xfrm>
            <a:off x="5282424" y="5645236"/>
            <a:ext cx="1178041" cy="378270"/>
          </a:xfrm>
          <a:prstGeom prst="rect">
            <a:avLst/>
          </a:prstGeom>
        </p:spPr>
      </p:pic>
      <p:pic>
        <p:nvPicPr>
          <p:cNvPr id="4" name="Рисунок 3">
            <a:extLst>
              <a:ext uri="{FF2B5EF4-FFF2-40B4-BE49-F238E27FC236}">
                <a16:creationId xmlns:a16="http://schemas.microsoft.com/office/drawing/2014/main" id="{6BA2753E-325C-3FA9-97FC-EE2B1DC84A0F}"/>
              </a:ext>
            </a:extLst>
          </p:cNvPr>
          <p:cNvPicPr>
            <a:picLocks noChangeAspect="1"/>
          </p:cNvPicPr>
          <p:nvPr/>
        </p:nvPicPr>
        <p:blipFill>
          <a:blip r:embed="rId9"/>
          <a:stretch>
            <a:fillRect/>
          </a:stretch>
        </p:blipFill>
        <p:spPr>
          <a:xfrm>
            <a:off x="7705420" y="5168729"/>
            <a:ext cx="2009775" cy="504825"/>
          </a:xfrm>
          <a:prstGeom prst="rect">
            <a:avLst/>
          </a:prstGeom>
        </p:spPr>
      </p:pic>
      <p:pic>
        <p:nvPicPr>
          <p:cNvPr id="19" name="Рисунок 18">
            <a:extLst>
              <a:ext uri="{FF2B5EF4-FFF2-40B4-BE49-F238E27FC236}">
                <a16:creationId xmlns:a16="http://schemas.microsoft.com/office/drawing/2014/main" id="{5FCF563C-7557-3F3A-837B-7D14BAED56FB}"/>
              </a:ext>
            </a:extLst>
          </p:cNvPr>
          <p:cNvPicPr>
            <a:picLocks noChangeAspect="1"/>
          </p:cNvPicPr>
          <p:nvPr/>
        </p:nvPicPr>
        <p:blipFill>
          <a:blip r:embed="rId10"/>
          <a:stretch>
            <a:fillRect/>
          </a:stretch>
        </p:blipFill>
        <p:spPr>
          <a:xfrm>
            <a:off x="8400256" y="2095798"/>
            <a:ext cx="2171700" cy="733425"/>
          </a:xfrm>
          <a:prstGeom prst="rect">
            <a:avLst/>
          </a:prstGeom>
        </p:spPr>
      </p:pic>
    </p:spTree>
    <p:extLst>
      <p:ext uri="{BB962C8B-B14F-4D97-AF65-F5344CB8AC3E}">
        <p14:creationId xmlns:p14="http://schemas.microsoft.com/office/powerpoint/2010/main" val="2544801578"/>
      </p:ext>
    </p:extLst>
  </p:cSld>
  <p:clrMapOvr>
    <a:masterClrMapping/>
  </p:clrMapOvr>
  <p:transition>
    <p:strips dir="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407368" y="506924"/>
            <a:ext cx="9937106" cy="8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Cond" panose="020B0706030402020204" pitchFamily="34" charset="0"/>
              </a:rPr>
              <a:t>Интеграции и модули</a:t>
            </a:r>
          </a:p>
        </p:txBody>
      </p:sp>
      <p:sp>
        <p:nvSpPr>
          <p:cNvPr id="2" name="TextBox 1">
            <a:extLst>
              <a:ext uri="{FF2B5EF4-FFF2-40B4-BE49-F238E27FC236}">
                <a16:creationId xmlns:a16="http://schemas.microsoft.com/office/drawing/2014/main" id="{20B9955B-C0BB-41FE-8E15-726C6CA3F2C7}"/>
              </a:ext>
            </a:extLst>
          </p:cNvPr>
          <p:cNvSpPr txBox="1"/>
          <p:nvPr/>
        </p:nvSpPr>
        <p:spPr>
          <a:xfrm>
            <a:off x="407368" y="116632"/>
            <a:ext cx="11665296" cy="369332"/>
          </a:xfrm>
          <a:prstGeom prst="rect">
            <a:avLst/>
          </a:prstGeom>
          <a:noFill/>
        </p:spPr>
        <p:txBody>
          <a:bodyPr wrap="square" rtlCol="0">
            <a:spAutoFit/>
          </a:bodyPr>
          <a:lstStyle/>
          <a:p>
            <a:pPr algn="r"/>
            <a:r>
              <a:rPr lang="ru-RU" dirty="0">
                <a:solidFill>
                  <a:srgbClr val="002060"/>
                </a:solidFill>
                <a:latin typeface="Franklin Gothic Demi" panose="020B0703020102020204" pitchFamily="34" charset="0"/>
              </a:rPr>
              <a:t>Интеграции и модули</a:t>
            </a:r>
          </a:p>
        </p:txBody>
      </p:sp>
      <p:sp>
        <p:nvSpPr>
          <p:cNvPr id="19" name="Заголовок 6">
            <a:extLst>
              <a:ext uri="{FF2B5EF4-FFF2-40B4-BE49-F238E27FC236}">
                <a16:creationId xmlns:a16="http://schemas.microsoft.com/office/drawing/2014/main" id="{120D1923-7CEA-4CC7-AAEB-74E63FDB6AA6}"/>
              </a:ext>
            </a:extLst>
          </p:cNvPr>
          <p:cNvSpPr txBox="1">
            <a:spLocks/>
          </p:cNvSpPr>
          <p:nvPr/>
        </p:nvSpPr>
        <p:spPr bwMode="auto">
          <a:xfrm>
            <a:off x="448754" y="1196752"/>
            <a:ext cx="10543789"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marL="457200" indent="-457200" algn="l">
              <a:spcBef>
                <a:spcPts val="600"/>
              </a:spcBef>
              <a:spcAft>
                <a:spcPts val="600"/>
              </a:spcAft>
              <a:buFont typeface="Arial" panose="020B0604020202020204" pitchFamily="34" charset="0"/>
              <a:buChar char="•"/>
            </a:pPr>
            <a:r>
              <a:rPr lang="ru-RU" sz="3200" b="0" dirty="0">
                <a:solidFill>
                  <a:srgbClr val="002060"/>
                </a:solidFill>
                <a:latin typeface="Franklin Gothic Demi Cond" panose="020B0706030402020204" pitchFamily="34" charset="0"/>
              </a:rPr>
              <a:t>Обмен с АМО СРМ и </a:t>
            </a:r>
            <a:r>
              <a:rPr lang="ru-RU" sz="3200" b="0" dirty="0" err="1">
                <a:solidFill>
                  <a:srgbClr val="002060"/>
                </a:solidFill>
                <a:latin typeface="Franklin Gothic Demi Cond" panose="020B0706030402020204" pitchFamily="34" charset="0"/>
              </a:rPr>
              <a:t>Битрикс</a:t>
            </a:r>
            <a:r>
              <a:rPr lang="ru-RU" sz="3200" b="0" dirty="0">
                <a:solidFill>
                  <a:srgbClr val="002060"/>
                </a:solidFill>
                <a:latin typeface="Franklin Gothic Demi Cond" panose="020B0706030402020204" pitchFamily="34" charset="0"/>
              </a:rPr>
              <a:t> 24</a:t>
            </a:r>
          </a:p>
          <a:p>
            <a:pPr marL="457200" indent="-457200" algn="l">
              <a:spcBef>
                <a:spcPts val="600"/>
              </a:spcBef>
              <a:spcAft>
                <a:spcPts val="600"/>
              </a:spcAft>
              <a:buFont typeface="Arial" panose="020B0604020202020204" pitchFamily="34" charset="0"/>
              <a:buChar char="•"/>
            </a:pPr>
            <a:r>
              <a:rPr lang="ru-RU" sz="3200" b="0" dirty="0">
                <a:solidFill>
                  <a:srgbClr val="002060"/>
                </a:solidFill>
                <a:latin typeface="Franklin Gothic Demi Cond" panose="020B0706030402020204" pitchFamily="34" charset="0"/>
              </a:rPr>
              <a:t>Табель учета рабочего времени</a:t>
            </a:r>
          </a:p>
          <a:p>
            <a:pPr marL="457200" indent="-457200" algn="l">
              <a:spcBef>
                <a:spcPts val="600"/>
              </a:spcBef>
              <a:spcAft>
                <a:spcPts val="600"/>
              </a:spcAft>
              <a:buFont typeface="Arial" panose="020B0604020202020204" pitchFamily="34" charset="0"/>
              <a:buChar char="•"/>
            </a:pPr>
            <a:r>
              <a:rPr lang="ru-RU" sz="3200" b="0" dirty="0">
                <a:solidFill>
                  <a:srgbClr val="002060"/>
                </a:solidFill>
                <a:latin typeface="Franklin Gothic Demi Cond" panose="020B0706030402020204" pitchFamily="34" charset="0"/>
              </a:rPr>
              <a:t>Личный кабинет клиента с доступом к истории ремонта его автомобилей</a:t>
            </a:r>
          </a:p>
          <a:p>
            <a:pPr marL="457200" indent="-457200" algn="l">
              <a:spcBef>
                <a:spcPts val="600"/>
              </a:spcBef>
              <a:spcAft>
                <a:spcPts val="600"/>
              </a:spcAft>
              <a:buFont typeface="Arial" panose="020B0604020202020204" pitchFamily="34" charset="0"/>
              <a:buChar char="•"/>
            </a:pPr>
            <a:r>
              <a:rPr lang="ru-RU" sz="3200" b="0" dirty="0">
                <a:solidFill>
                  <a:srgbClr val="002060"/>
                </a:solidFill>
                <a:latin typeface="Franklin Gothic Demi Cond" panose="020B0706030402020204" pitchFamily="34" charset="0"/>
              </a:rPr>
              <a:t>Распознавание гос. номеров автомобилей для приветствия клиентов и выявления злоупотреблений</a:t>
            </a:r>
          </a:p>
        </p:txBody>
      </p:sp>
    </p:spTree>
    <p:extLst>
      <p:ext uri="{BB962C8B-B14F-4D97-AF65-F5344CB8AC3E}">
        <p14:creationId xmlns:p14="http://schemas.microsoft.com/office/powerpoint/2010/main" val="3193172673"/>
      </p:ext>
    </p:extLst>
  </p:cSld>
  <p:clrMapOvr>
    <a:masterClrMapping/>
  </p:clrMapOvr>
  <p:transition>
    <p:strips dir="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p:cNvSpPr txBox="1">
            <a:spLocks/>
          </p:cNvSpPr>
          <p:nvPr/>
        </p:nvSpPr>
        <p:spPr bwMode="auto">
          <a:xfrm>
            <a:off x="1127447" y="785664"/>
            <a:ext cx="9937106" cy="52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ctr"/>
            <a:r>
              <a:rPr lang="ru-RU" sz="6600" b="0" dirty="0">
                <a:solidFill>
                  <a:srgbClr val="FF0000"/>
                </a:solidFill>
                <a:latin typeface="Franklin Gothic Heavy" panose="020B0903020102020204" pitchFamily="34" charset="0"/>
              </a:rPr>
              <a:t>Отзывы</a:t>
            </a:r>
            <a:endParaRPr lang="ru-RU" sz="8000" b="0" dirty="0">
              <a:solidFill>
                <a:srgbClr val="FF0000"/>
              </a:solidFill>
              <a:latin typeface="Franklin Gothic Heavy" panose="020B0903020102020204" pitchFamily="34" charset="0"/>
            </a:endParaRPr>
          </a:p>
        </p:txBody>
      </p:sp>
    </p:spTree>
    <p:extLst>
      <p:ext uri="{BB962C8B-B14F-4D97-AF65-F5344CB8AC3E}">
        <p14:creationId xmlns:p14="http://schemas.microsoft.com/office/powerpoint/2010/main" val="2879462147"/>
      </p:ext>
    </p:extLst>
  </p:cSld>
  <p:clrMapOvr>
    <a:masterClrMapping/>
  </p:clrMapOvr>
  <p:transition spd="slow">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6498A39-0DCD-B177-4D74-7977914E318E}"/>
              </a:ext>
            </a:extLst>
          </p:cNvPr>
          <p:cNvPicPr>
            <a:picLocks noChangeAspect="1"/>
          </p:cNvPicPr>
          <p:nvPr/>
        </p:nvPicPr>
        <p:blipFill>
          <a:blip r:embed="rId3"/>
          <a:stretch>
            <a:fillRect/>
          </a:stretch>
        </p:blipFill>
        <p:spPr>
          <a:xfrm>
            <a:off x="242007" y="227088"/>
            <a:ext cx="5853993" cy="2729469"/>
          </a:xfrm>
          <a:prstGeom prst="rect">
            <a:avLst/>
          </a:prstGeom>
        </p:spPr>
      </p:pic>
      <p:pic>
        <p:nvPicPr>
          <p:cNvPr id="3" name="Рисунок 2">
            <a:extLst>
              <a:ext uri="{FF2B5EF4-FFF2-40B4-BE49-F238E27FC236}">
                <a16:creationId xmlns:a16="http://schemas.microsoft.com/office/drawing/2014/main" id="{E85B9A5E-0396-FFCF-C3B4-34305812EFA0}"/>
              </a:ext>
            </a:extLst>
          </p:cNvPr>
          <p:cNvPicPr>
            <a:picLocks noChangeAspect="1"/>
          </p:cNvPicPr>
          <p:nvPr/>
        </p:nvPicPr>
        <p:blipFill>
          <a:blip r:embed="rId4"/>
          <a:stretch>
            <a:fillRect/>
          </a:stretch>
        </p:blipFill>
        <p:spPr>
          <a:xfrm>
            <a:off x="554134" y="2584660"/>
            <a:ext cx="4689747" cy="1370849"/>
          </a:xfrm>
          <a:prstGeom prst="rect">
            <a:avLst/>
          </a:prstGeom>
        </p:spPr>
      </p:pic>
      <p:pic>
        <p:nvPicPr>
          <p:cNvPr id="4" name="Picture 2">
            <a:extLst>
              <a:ext uri="{FF2B5EF4-FFF2-40B4-BE49-F238E27FC236}">
                <a16:creationId xmlns:a16="http://schemas.microsoft.com/office/drawing/2014/main" id="{F1403C1F-3E73-F8DF-42D6-665CD41EA6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549" y="4010634"/>
            <a:ext cx="2838450" cy="23526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C496FB7-E0D1-AFD0-0DD2-ABC3748BEB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4591" y="1892406"/>
            <a:ext cx="3842882" cy="18752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4D63629-2AF7-B730-48A6-E45A5B4FA2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1856" y="2778392"/>
            <a:ext cx="3989203" cy="25078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57CDED1-1952-44E6-27D8-03A3146678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4745" y="3622107"/>
            <a:ext cx="5779527" cy="22554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51D0FDB7-D363-D90F-A708-E70188B877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32104" y="5286224"/>
            <a:ext cx="4807514" cy="14997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E9E4871-B44A-2BD7-565A-602164E41BC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91544" y="5730260"/>
            <a:ext cx="4872234" cy="11300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AABA55BA-0B70-AC85-BC3C-329BAE0700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90685" y="373809"/>
            <a:ext cx="5938243" cy="1659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117217"/>
      </p:ext>
    </p:extLst>
  </p:cSld>
  <p:clrMapOvr>
    <a:masterClrMapping/>
  </p:clrMapOvr>
  <p:transition spd="slow">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p:cNvSpPr txBox="1">
            <a:spLocks/>
          </p:cNvSpPr>
          <p:nvPr/>
        </p:nvSpPr>
        <p:spPr bwMode="auto">
          <a:xfrm>
            <a:off x="1127447" y="785664"/>
            <a:ext cx="9937106" cy="52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ctr"/>
            <a:r>
              <a:rPr lang="ru-RU" sz="6600" b="0" dirty="0">
                <a:solidFill>
                  <a:srgbClr val="FF0000"/>
                </a:solidFill>
                <a:latin typeface="Franklin Gothic Heavy" panose="020B0903020102020204" pitchFamily="34" charset="0"/>
              </a:rPr>
              <a:t>Важная дополнительная информация</a:t>
            </a:r>
            <a:endParaRPr lang="ru-RU" sz="8000" b="0" dirty="0">
              <a:solidFill>
                <a:srgbClr val="FF0000"/>
              </a:solidFill>
              <a:latin typeface="Franklin Gothic Heavy" panose="020B0903020102020204" pitchFamily="34" charset="0"/>
            </a:endParaRPr>
          </a:p>
        </p:txBody>
      </p:sp>
    </p:spTree>
    <p:extLst>
      <p:ext uri="{BB962C8B-B14F-4D97-AF65-F5344CB8AC3E}">
        <p14:creationId xmlns:p14="http://schemas.microsoft.com/office/powerpoint/2010/main" val="1809850073"/>
      </p:ext>
    </p:extLst>
  </p:cSld>
  <p:clrMapOvr>
    <a:masterClrMapping/>
  </p:clrMapOvr>
  <p:transition spd="slow">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6">
            <a:extLst>
              <a:ext uri="{FF2B5EF4-FFF2-40B4-BE49-F238E27FC236}">
                <a16:creationId xmlns:a16="http://schemas.microsoft.com/office/drawing/2014/main" id="{3EA29025-FE21-4CAD-91E3-9C4B9931C79E}"/>
              </a:ext>
            </a:extLst>
          </p:cNvPr>
          <p:cNvSpPr txBox="1">
            <a:spLocks/>
          </p:cNvSpPr>
          <p:nvPr/>
        </p:nvSpPr>
        <p:spPr bwMode="auto">
          <a:xfrm>
            <a:off x="1127447" y="785664"/>
            <a:ext cx="9937106" cy="52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4000" b="0" dirty="0">
                <a:solidFill>
                  <a:srgbClr val="002060"/>
                </a:solidFill>
                <a:latin typeface="Franklin Gothic Demi" panose="020B0703020102020204" pitchFamily="34" charset="0"/>
              </a:rPr>
              <a:t>Правообладатель Далион.Авто — группа компаний «</a:t>
            </a:r>
            <a:r>
              <a:rPr lang="ru-RU" sz="4000" b="0" dirty="0" err="1">
                <a:solidFill>
                  <a:srgbClr val="002060"/>
                </a:solidFill>
                <a:latin typeface="Franklin Gothic Demi" panose="020B0703020102020204" pitchFamily="34" charset="0"/>
              </a:rPr>
              <a:t>СофтБаланс</a:t>
            </a:r>
            <a:r>
              <a:rPr lang="ru-RU" sz="4000" b="0" dirty="0">
                <a:solidFill>
                  <a:srgbClr val="002060"/>
                </a:solidFill>
                <a:latin typeface="Franklin Gothic Demi" panose="020B0703020102020204" pitchFamily="34" charset="0"/>
              </a:rPr>
              <a:t>» один из крупнейших партнеров 1С</a:t>
            </a:r>
          </a:p>
          <a:p>
            <a:pPr algn="l"/>
            <a:endParaRPr lang="ru-RU" sz="4800" b="0" dirty="0">
              <a:solidFill>
                <a:srgbClr val="002060"/>
              </a:solidFill>
              <a:latin typeface="Franklin Gothic Demi" panose="020B0703020102020204" pitchFamily="34" charset="0"/>
            </a:endParaRPr>
          </a:p>
          <a:p>
            <a:pPr marL="685800" indent="-685800" algn="l">
              <a:buFont typeface="Arial" panose="020B0604020202020204" pitchFamily="34" charset="0"/>
              <a:buChar char="•"/>
            </a:pPr>
            <a:r>
              <a:rPr lang="ru-RU" sz="4800" b="0" dirty="0">
                <a:solidFill>
                  <a:srgbClr val="FF0000"/>
                </a:solidFill>
                <a:latin typeface="Franklin Gothic Demi" panose="020B0703020102020204" pitchFamily="34" charset="0"/>
              </a:rPr>
              <a:t>350+</a:t>
            </a:r>
            <a:r>
              <a:rPr lang="ru-RU" sz="4800" b="0" dirty="0">
                <a:solidFill>
                  <a:srgbClr val="002060"/>
                </a:solidFill>
                <a:latin typeface="Franklin Gothic Demi" panose="020B0703020102020204" pitchFamily="34" charset="0"/>
              </a:rPr>
              <a:t> сотрудников</a:t>
            </a:r>
          </a:p>
          <a:p>
            <a:pPr marL="685800" indent="-685800" algn="l">
              <a:buFont typeface="Arial" panose="020B0604020202020204" pitchFamily="34" charset="0"/>
              <a:buChar char="•"/>
            </a:pPr>
            <a:r>
              <a:rPr lang="ru-RU" sz="4800" b="0" dirty="0">
                <a:solidFill>
                  <a:srgbClr val="FF0000"/>
                </a:solidFill>
                <a:latin typeface="Franklin Gothic Demi" panose="020B0703020102020204" pitchFamily="34" charset="0"/>
              </a:rPr>
              <a:t>30+</a:t>
            </a:r>
            <a:r>
              <a:rPr lang="ru-RU" sz="4800" b="0" dirty="0">
                <a:solidFill>
                  <a:srgbClr val="002060"/>
                </a:solidFill>
                <a:latin typeface="Franklin Gothic Demi" panose="020B0703020102020204" pitchFamily="34" charset="0"/>
              </a:rPr>
              <a:t> лет на рынке</a:t>
            </a:r>
          </a:p>
          <a:p>
            <a:pPr marL="685800" indent="-685800" algn="l">
              <a:buFont typeface="Arial" panose="020B0604020202020204" pitchFamily="34" charset="0"/>
              <a:buChar char="•"/>
            </a:pPr>
            <a:r>
              <a:rPr lang="ru-RU" sz="4800" b="0" dirty="0">
                <a:solidFill>
                  <a:srgbClr val="002060"/>
                </a:solidFill>
                <a:latin typeface="Franklin Gothic Demi" panose="020B0703020102020204" pitchFamily="34" charset="0"/>
              </a:rPr>
              <a:t>колоссальный опыт внедрений</a:t>
            </a:r>
          </a:p>
        </p:txBody>
      </p:sp>
    </p:spTree>
    <p:extLst>
      <p:ext uri="{BB962C8B-B14F-4D97-AF65-F5344CB8AC3E}">
        <p14:creationId xmlns:p14="http://schemas.microsoft.com/office/powerpoint/2010/main" val="1653490859"/>
      </p:ext>
    </p:extLst>
  </p:cSld>
  <p:clrMapOvr>
    <a:masterClrMapping/>
  </p:clrMapOvr>
  <p:transition>
    <p:strips dir="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6">
            <a:extLst>
              <a:ext uri="{FF2B5EF4-FFF2-40B4-BE49-F238E27FC236}">
                <a16:creationId xmlns:a16="http://schemas.microsoft.com/office/drawing/2014/main" id="{49FAC4C2-8B2A-4F7D-8CB9-63597C37D635}"/>
              </a:ext>
            </a:extLst>
          </p:cNvPr>
          <p:cNvSpPr txBox="1">
            <a:spLocks/>
          </p:cNvSpPr>
          <p:nvPr/>
        </p:nvSpPr>
        <p:spPr bwMode="auto">
          <a:xfrm>
            <a:off x="1127447" y="785664"/>
            <a:ext cx="9937106" cy="52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CC0000"/>
                </a:solidFill>
                <a:latin typeface="Calibri" pitchFamily="34" charset="0"/>
                <a:ea typeface="+mj-ea"/>
                <a:cs typeface="Calibri" pitchFamily="34" charset="0"/>
              </a:defRPr>
            </a:lvl1pPr>
            <a:lvl2pPr algn="r" rtl="0" eaLnBrk="0" fontAlgn="base" hangingPunct="0">
              <a:spcBef>
                <a:spcPct val="0"/>
              </a:spcBef>
              <a:spcAft>
                <a:spcPct val="0"/>
              </a:spcAft>
              <a:defRPr sz="2800" b="1">
                <a:solidFill>
                  <a:srgbClr val="CC0000"/>
                </a:solidFill>
                <a:latin typeface="Calibri" pitchFamily="34" charset="0"/>
                <a:cs typeface="Calibri" pitchFamily="34" charset="0"/>
              </a:defRPr>
            </a:lvl2pPr>
            <a:lvl3pPr algn="r" rtl="0" eaLnBrk="0" fontAlgn="base" hangingPunct="0">
              <a:spcBef>
                <a:spcPct val="0"/>
              </a:spcBef>
              <a:spcAft>
                <a:spcPct val="0"/>
              </a:spcAft>
              <a:defRPr sz="2800" b="1">
                <a:solidFill>
                  <a:srgbClr val="CC0000"/>
                </a:solidFill>
                <a:latin typeface="Calibri" pitchFamily="34" charset="0"/>
                <a:cs typeface="Calibri" pitchFamily="34" charset="0"/>
              </a:defRPr>
            </a:lvl3pPr>
            <a:lvl4pPr algn="r" rtl="0" eaLnBrk="0" fontAlgn="base" hangingPunct="0">
              <a:spcBef>
                <a:spcPct val="0"/>
              </a:spcBef>
              <a:spcAft>
                <a:spcPct val="0"/>
              </a:spcAft>
              <a:defRPr sz="2800" b="1">
                <a:solidFill>
                  <a:srgbClr val="CC0000"/>
                </a:solidFill>
                <a:latin typeface="Calibri" pitchFamily="34" charset="0"/>
                <a:cs typeface="Calibri" pitchFamily="34" charset="0"/>
              </a:defRPr>
            </a:lvl4pPr>
            <a:lvl5pPr algn="r" rtl="0" eaLnBrk="0" fontAlgn="base" hangingPunct="0">
              <a:spcBef>
                <a:spcPct val="0"/>
              </a:spcBef>
              <a:spcAft>
                <a:spcPct val="0"/>
              </a:spcAft>
              <a:defRPr sz="2800" b="1">
                <a:solidFill>
                  <a:srgbClr val="CC0000"/>
                </a:solidFill>
                <a:latin typeface="Calibri" pitchFamily="34" charset="0"/>
                <a:cs typeface="Calibri" pitchFamily="34" charset="0"/>
              </a:defRPr>
            </a:lvl5pPr>
            <a:lvl6pPr marL="457200" algn="r" rtl="0" fontAlgn="base">
              <a:spcBef>
                <a:spcPct val="0"/>
              </a:spcBef>
              <a:spcAft>
                <a:spcPct val="0"/>
              </a:spcAft>
              <a:defRPr sz="2000" b="1">
                <a:solidFill>
                  <a:srgbClr val="CC0000"/>
                </a:solidFill>
                <a:latin typeface="Arial" charset="0"/>
              </a:defRPr>
            </a:lvl6pPr>
            <a:lvl7pPr marL="914400" algn="r" rtl="0" fontAlgn="base">
              <a:spcBef>
                <a:spcPct val="0"/>
              </a:spcBef>
              <a:spcAft>
                <a:spcPct val="0"/>
              </a:spcAft>
              <a:defRPr sz="2000" b="1">
                <a:solidFill>
                  <a:srgbClr val="CC0000"/>
                </a:solidFill>
                <a:latin typeface="Arial" charset="0"/>
              </a:defRPr>
            </a:lvl7pPr>
            <a:lvl8pPr marL="1371600" algn="r" rtl="0" fontAlgn="base">
              <a:spcBef>
                <a:spcPct val="0"/>
              </a:spcBef>
              <a:spcAft>
                <a:spcPct val="0"/>
              </a:spcAft>
              <a:defRPr sz="2000" b="1">
                <a:solidFill>
                  <a:srgbClr val="CC0000"/>
                </a:solidFill>
                <a:latin typeface="Arial" charset="0"/>
              </a:defRPr>
            </a:lvl8pPr>
            <a:lvl9pPr marL="1828800" algn="r" rtl="0" fontAlgn="base">
              <a:spcBef>
                <a:spcPct val="0"/>
              </a:spcBef>
              <a:spcAft>
                <a:spcPct val="0"/>
              </a:spcAft>
              <a:defRPr sz="2000" b="1">
                <a:solidFill>
                  <a:srgbClr val="CC0000"/>
                </a:solidFill>
                <a:latin typeface="Arial" charset="0"/>
              </a:defRPr>
            </a:lvl9pPr>
          </a:lstStyle>
          <a:p>
            <a:pPr algn="l"/>
            <a:r>
              <a:rPr lang="ru-RU" sz="3600" b="0" dirty="0">
                <a:solidFill>
                  <a:srgbClr val="002060"/>
                </a:solidFill>
                <a:latin typeface="Franklin Gothic Demi" panose="020B0703020102020204" pitchFamily="34" charset="0"/>
              </a:rPr>
              <a:t>Компания «ОТАВА» — наш надежный партнер по предоставлению «Далион.Авто» в аренду</a:t>
            </a:r>
            <a:r>
              <a:rPr lang="en-US" sz="3600" b="0" dirty="0">
                <a:solidFill>
                  <a:srgbClr val="002060"/>
                </a:solidFill>
                <a:latin typeface="Franklin Gothic Demi" panose="020B0703020102020204" pitchFamily="34" charset="0"/>
              </a:rPr>
              <a:t> (</a:t>
            </a:r>
            <a:r>
              <a:rPr lang="ru-RU" sz="3600" b="0" dirty="0">
                <a:solidFill>
                  <a:srgbClr val="002060"/>
                </a:solidFill>
                <a:latin typeface="Franklin Gothic Demi" panose="020B0703020102020204" pitchFamily="34" charset="0"/>
              </a:rPr>
              <a:t>если вас интересует этот вариант).</a:t>
            </a:r>
          </a:p>
          <a:p>
            <a:pPr algn="l"/>
            <a:endParaRPr lang="ru-RU" sz="4400" b="0" dirty="0">
              <a:solidFill>
                <a:srgbClr val="002060"/>
              </a:solidFill>
              <a:latin typeface="Franklin Gothic Demi" panose="020B0703020102020204" pitchFamily="34" charset="0"/>
            </a:endParaRPr>
          </a:p>
          <a:p>
            <a:pPr algn="l"/>
            <a:r>
              <a:rPr lang="ru-RU" sz="3600" b="0" dirty="0">
                <a:solidFill>
                  <a:srgbClr val="002060"/>
                </a:solidFill>
                <a:latin typeface="Franklin Gothic Demi" panose="020B0703020102020204" pitchFamily="34" charset="0"/>
              </a:rPr>
              <a:t>В прошлом, специалисты компании поддерживали всю </a:t>
            </a:r>
            <a:r>
              <a:rPr lang="en-US" sz="3600" b="0" dirty="0">
                <a:solidFill>
                  <a:srgbClr val="002060"/>
                </a:solidFill>
                <a:latin typeface="Franklin Gothic Demi" panose="020B0703020102020204" pitchFamily="34" charset="0"/>
              </a:rPr>
              <a:t>IT </a:t>
            </a:r>
            <a:r>
              <a:rPr lang="ru-RU" sz="3600" b="0" dirty="0">
                <a:solidFill>
                  <a:srgbClr val="002060"/>
                </a:solidFill>
                <a:latin typeface="Franklin Gothic Demi" panose="020B0703020102020204" pitchFamily="34" charset="0"/>
              </a:rPr>
              <a:t>инфраструктуру </a:t>
            </a:r>
            <a:r>
              <a:rPr lang="ru-RU" sz="3600" b="0" dirty="0">
                <a:solidFill>
                  <a:srgbClr val="FF0000"/>
                </a:solidFill>
                <a:latin typeface="Franklin Gothic Demi" panose="020B0703020102020204" pitchFamily="34" charset="0"/>
              </a:rPr>
              <a:t>завода «Форд»</a:t>
            </a:r>
            <a:r>
              <a:rPr lang="ru-RU" sz="3600" b="0" dirty="0">
                <a:solidFill>
                  <a:srgbClr val="002060"/>
                </a:solidFill>
                <a:latin typeface="Franklin Gothic Demi" panose="020B0703020102020204" pitchFamily="34" charset="0"/>
              </a:rPr>
              <a:t>. В их ведении было </a:t>
            </a:r>
            <a:r>
              <a:rPr lang="ru-RU" sz="3600" b="0" dirty="0">
                <a:solidFill>
                  <a:srgbClr val="FF0000"/>
                </a:solidFill>
                <a:latin typeface="Franklin Gothic Demi" panose="020B0703020102020204" pitchFamily="34" charset="0"/>
              </a:rPr>
              <a:t>200+</a:t>
            </a:r>
            <a:r>
              <a:rPr lang="ru-RU" sz="3600" b="0" dirty="0">
                <a:solidFill>
                  <a:srgbClr val="002060"/>
                </a:solidFill>
                <a:latin typeface="Franklin Gothic Demi" panose="020B0703020102020204" pitchFamily="34" charset="0"/>
              </a:rPr>
              <a:t> серверов.</a:t>
            </a:r>
          </a:p>
        </p:txBody>
      </p:sp>
    </p:spTree>
    <p:extLst>
      <p:ext uri="{BB962C8B-B14F-4D97-AF65-F5344CB8AC3E}">
        <p14:creationId xmlns:p14="http://schemas.microsoft.com/office/powerpoint/2010/main" val="4182094764"/>
      </p:ext>
    </p:extLst>
  </p:cSld>
  <p:clrMapOvr>
    <a:masterClrMapping/>
  </p:clrMapOvr>
  <p:transition>
    <p:strips dir="ru"/>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property id=&quot;20141&quot; value=&quot;dalion_auto&quot;/&gt;&lt;property id=&quot;20148&quot; value=&quot;5&quot;/&gt;&lt;property id=&quot;20184&quot; value=&quot;7&quot;/&gt;&lt;property id=&quot;20224&quot; value=&quot;C:\Users\solovjev\Documents\My Adobe Presentations\dalion_auto&quot;/&gt;&lt;property id=&quot;20250&quot; value=&quot;0&quot;/&gt;&lt;property id=&quot;20251&quot; value=&quot;0&quot;/&gt;&lt;property id=&quot;20259&quot; value=&quot;0&quot;/&gt;&lt;object type=&quot;8&quot; unique_id=&quot;10002&quot;&gt;&lt;/object&gt;&lt;object type=&quot;2&quot; unique_id=&quot;10003&quot;&gt;&lt;object type=&quot;3&quot; unique_id=&quot;10004&quot;&gt;&lt;property id=&quot;20148&quot; value=&quot;5&quot;/&gt;&lt;property id=&quot;20300&quot; value=&quot;Slide 1 - &amp;quot;Пожалуйста, &amp;#x0D;&amp;#x0A;включите звук!&amp;quot;&quot;/&gt;&lt;property id=&quot;20307&quot; value=&quot;305&quot;/&gt;&lt;property id=&quot;20309&quot; value=&quot;-1&quot;/&gt;&lt;/object&gt;&lt;object type=&quot;3&quot; unique_id=&quot;10007&quot;&gt;&lt;property id=&quot;20148&quot; value=&quot;5&quot;/&gt;&lt;property id=&quot;20300&quot; value=&quot;Slide 4 - &amp;quot;Опыт разработчика&amp;quot;&quot;/&gt;&lt;property id=&quot;20307&quot; value=&quot;342&quot;/&gt;&lt;property id=&quot;20309&quot; value=&quot;-1&quot;/&gt;&lt;/object&gt;&lt;object type=&quot;3&quot; unique_id=&quot;10012&quot;&gt;&lt;property id=&quot;20148&quot; value=&quot;5&quot;/&gt;&lt;property id=&quot;20300&quot; value=&quot;Slide 3 - &amp;quot;Почему ДАЛИОН: АВТО?&amp;quot;&quot;/&gt;&lt;property id=&quot;20307&quot; value=&quot;349&quot;/&gt;&lt;property id=&quot;20309&quot; value=&quot;-1&quot;/&gt;&lt;/object&gt;&lt;object type=&quot;3&quot; unique_id=&quot;10014&quot;&gt;&lt;property id=&quot;20148&quot; value=&quot;5&quot;/&gt;&lt;property id=&quot;20300&quot; value=&quot;Slide 5 - &amp;quot;Функциональные возможности продукта&amp;quot;&quot;/&gt;&lt;property id=&quot;20307&quot; value=&quot;351&quot;/&gt;&lt;property id=&quot;20309&quot; value=&quot;-1&quot;/&gt;&lt;/object&gt;&lt;object type=&quot;3&quot; unique_id=&quot;10015&quot;&gt;&lt;property id=&quot;20148&quot; value=&quot;5&quot;/&gt;&lt;property id=&quot;20300&quot; value=&quot;Slide 6 - &amp;quot;Назначение продукта&amp;quot;&quot;/&gt;&lt;property id=&quot;20307&quot; value=&quot;370&quot;/&gt;&lt;property id=&quot;20309&quot; value=&quot;-1&quot;/&gt;&lt;/object&gt;&lt;object type=&quot;3&quot; unique_id=&quot;10016&quot;&gt;&lt;property id=&quot;20148&quot; value=&quot;5&quot;/&gt;&lt;property id=&quot;20300&quot; value=&quot;Slide 7 - &amp;quot;Функциональные возможности (частично)&amp;quot;&quot;/&gt;&lt;property id=&quot;20307&quot; value=&quot;371&quot;/&gt;&lt;property id=&quot;20309&quot; value=&quot;-1&quot;/&gt;&lt;/object&gt;&lt;object type=&quot;3&quot; unique_id=&quot;10017&quot;&gt;&lt;property id=&quot;20148&quot; value=&quot;5&quot;/&gt;&lt;property id=&quot;20300&quot; value=&quot;Slide 8 - &amp;quot;Уникальные преимущества продукта&amp;quot;&quot;/&gt;&lt;property id=&quot;20307&quot; value=&quot;368&quot;/&gt;&lt;property id=&quot;20309&quot; value=&quot;-1&quot;/&gt;&lt;/object&gt;&lt;object type=&quot;3&quot; unique_id=&quot;10018&quot;&gt;&lt;property id=&quot;20148&quot; value=&quot;5&quot;/&gt;&lt;property id=&quot;20300&quot; value=&quot;Slide 10 - &amp;quot;Работает быстро!&amp;quot;&quot;/&gt;&lt;property id=&quot;20307&quot; value=&quot;352&quot;/&gt;&lt;property id=&quot;20309&quot; value=&quot;-1&quot;/&gt;&lt;/object&gt;&lt;object type=&quot;3&quot; unique_id=&quot;10019&quot;&gt;&lt;property id=&quot;20148&quot; value=&quot;5&quot;/&gt;&lt;property id=&quot;20300&quot; value=&quot;Slide 9 - &amp;quot;Просто и понятно!&amp;quot;&quot;/&gt;&lt;property id=&quot;20307&quot; value=&quot;353&quot;/&gt;&lt;property id=&quot;20309&quot; value=&quot;-1&quot;/&gt;&lt;/object&gt;&lt;object type=&quot;3&quot; unique_id=&quot;10020&quot;&gt;&lt;property id=&quot;20148&quot; value=&quot;5&quot;/&gt;&lt;property id=&quot;20300&quot; value=&quot;Slide 12 - &amp;quot;Держите руку на пульсе!&amp;quot;&quot;/&gt;&lt;property id=&quot;20307&quot; value=&quot;355&quot;/&gt;&lt;property id=&quot;20309&quot; value=&quot;-1&quot;/&gt;&lt;/object&gt;&lt;object type=&quot;3&quot; unique_id=&quot;10022&quot;&gt;&lt;property id=&quot;20148&quot; value=&quot;5&quot;/&gt;&lt;property id=&quot;20300&quot; value=&quot;Slide 11 - &amp;quot;Уникальный документооборот&amp;quot;&quot;/&gt;&lt;property id=&quot;20307&quot; value=&quot;356&quot;/&gt;&lt;property id=&quot;20309&quot; value=&quot;-1&quot;/&gt;&lt;/object&gt;&lt;object type=&quot;3&quot; unique_id=&quot;10023&quot;&gt;&lt;property id=&quot;20148&quot; value=&quot;5&quot;/&gt;&lt;property id=&quot;20300&quot; value=&quot;Slide 13 - &amp;quot;Гибкая настройка прав доступа&amp;quot;&quot;/&gt;&lt;property id=&quot;20307&quot; value=&quot;354&quot;/&gt;&lt;property id=&quot;20309&quot; value=&quot;-1&quot;/&gt;&lt;/object&gt;&lt;object type=&quot;3&quot; unique_id=&quot;10024&quot;&gt;&lt;property id=&quot;20148&quot; value=&quot;5&quot;/&gt;&lt;property id=&quot;20300&quot; value=&quot;Slide 14 - &amp;quot;Алгоритмы ценообразования — это математика&amp;quot;&quot;/&gt;&lt;property id=&quot;20307&quot; value=&quot;357&quot;/&gt;&lt;property id=&quot;20309&quot; value=&quot;-1&quot;/&gt;&lt;/object&gt;&lt;object type=&quot;3&quot; unique_id=&quot;10025&quot;&gt;&lt;property id=&quot;20148&quot; value=&quot;5&quot;/&gt;&lt;property id=&quot;20300&quot; value=&quot;Slide 15 - &amp;quot;Хранимые спецификации — ускоряемся!&amp;quot;&quot;/&gt;&lt;property id=&quot;20307&quot; value=&quot;358&quot;/&gt;&lt;property id=&quot;20309&quot; value=&quot;-1&quot;/&gt;&lt;/object&gt;&lt;object type=&quot;3&quot; unique_id=&quot;10026&quot;&gt;&lt;property id=&quot;20148&quot; value=&quot;5&quot;/&gt;&lt;property id=&quot;20300&quot; value=&quot;Slide 16 - &amp;quot;Хранимые спецификации — ускоряемся!&amp;quot;&quot;/&gt;&lt;property id=&quot;20307&quot; value=&quot;366&quot;/&gt;&lt;property id=&quot;20309&quot; value=&quot;-1&quot;/&gt;&lt;/object&gt;&lt;object type=&quot;3&quot; unique_id=&quot;10027&quot;&gt;&lt;property id=&quot;20148&quot; value=&quot;5&quot;/&gt;&lt;property id=&quot;20300&quot; value=&quot;Slide 17 - &amp;quot;Excel и документы&amp;quot;&quot;/&gt;&lt;property id=&quot;20307&quot; value=&quot;359&quot;/&gt;&lt;property id=&quot;20309&quot; value=&quot;-1&quot;/&gt;&lt;/object&gt;&lt;object type=&quot;3&quot; unique_id=&quot;10028&quot;&gt;&lt;property id=&quot;20148&quot; value=&quot;5&quot;/&gt;&lt;property id=&quot;20300&quot; value=&quot;Slide 18 - &amp;quot;Excel и справочники&amp;quot;&quot;/&gt;&lt;property id=&quot;20307&quot; value=&quot;360&quot;/&gt;&lt;property id=&quot;20309&quot; value=&quot;-1&quot;/&gt;&lt;/object&gt;&lt;object type=&quot;3&quot; unique_id=&quot;10029&quot;&gt;&lt;property id=&quot;20148&quot; value=&quot;5&quot;/&gt;&lt;property id=&quot;20300&quot; value=&quot;Slide 19 - &amp;quot;Буфер обмена — работать еще проще!&amp;quot;&quot;/&gt;&lt;property id=&quot;20307&quot; value=&quot;361&quot;/&gt;&lt;property id=&quot;20309&quot; value=&quot;-1&quot;/&gt;&lt;/object&gt;&lt;object type=&quot;3&quot; unique_id=&quot;10031&quot;&gt;&lt;property id=&quot;20148&quot; value=&quot;5&quot;/&gt;&lt;property id=&quot;20300&quot; value=&quot;Slide 20 - &amp;quot;Нужные файлы всегда под рукой!&amp;quot;&quot;/&gt;&lt;property id=&quot;20307&quot; value=&quot;363&quot;/&gt;&lt;property id=&quot;20309&quot; value=&quot;-1&quot;/&gt;&lt;/object&gt;&lt;object type=&quot;3&quot; unique_id=&quot;10032&quot;&gt;&lt;property id=&quot;20148&quot; value=&quot;5&quot;/&gt;&lt;property id=&quot;20300&quot; value=&quot;Slide 21 - &amp;quot;И это только начало!&amp;quot;&quot;/&gt;&lt;property id=&quot;20307&quot; value=&quot;364&quot;/&gt;&lt;property id=&quot;20309&quot; value=&quot;-1&quot;/&gt;&lt;/object&gt;&lt;object type=&quot;3&quot; unique_id=&quot;10034&quot;&gt;&lt;property id=&quot;20148&quot; value=&quot;5&quot;/&gt;&lt;property id=&quot;20300&quot; value=&quot;Slide 22 - &amp;quot;Итоги&amp;quot;&quot;/&gt;&lt;property id=&quot;20307&quot; value=&quot;367&quot;/&gt;&lt;property id=&quot;20309&quot; value=&quot;-1&quot;/&gt;&lt;/object&gt;&lt;object type=&quot;3&quot; unique_id=&quot;10678&quot;&gt;&lt;property id=&quot;20148&quot; value=&quot;5&quot;/&gt;&lt;property id=&quot;20300&quot; value=&quot;Slide 2 - &amp;quot;ДАЛИОН: АВТО —&amp;quot;&quot;/&gt;&lt;property id=&quot;20307&quot; value=&quot;373&quot;/&gt;&lt;property id=&quot;20309&quot; value=&quot;-1&quot;/&gt;&lt;/object&gt;&lt;/object&gt;&lt;object type=&quot;10&quot; unique_id=&quot;12183&quot;&gt;&lt;object type=&quot;11&quot; unique_id=&quot;12184&quot;&gt;&lt;/object&gt;&lt;/object&gt;&lt;object type=&quot;4&quot; unique_id=&quot;12185&quot;&gt;&lt;/object&gt;&lt;/object&gt;&lt;/database&gt;"/>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
  <p:tag name="SECTOMILLISECCONVERTED" val="1"/>
</p:tagLst>
</file>

<file path=ppt/theme/theme1.xml><?xml version="1.0" encoding="utf-8"?>
<a:theme xmlns:a="http://schemas.openxmlformats.org/drawingml/2006/main" name="Оформление по умолчанию">
  <a:themeElements>
    <a:clrScheme name="Другая 1">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0070C0"/>
      </a:hlink>
      <a:folHlink>
        <a:srgbClr val="B26B02"/>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Оформление по умолчанию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CC"/>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Оформление по умолчанию">
  <a:themeElements>
    <a:clrScheme name="1_Оформление по умолчанию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CC"/>
      </a:hlink>
      <a:folHlink>
        <a:srgbClr val="99CC00"/>
      </a:folHlink>
    </a:clrScheme>
    <a:fontScheme name="1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Оформление по умолчанию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CC"/>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31649</TotalTime>
  <Words>3078</Words>
  <Application>Microsoft Office PowerPoint</Application>
  <PresentationFormat>Широкоэкранный</PresentationFormat>
  <Paragraphs>424</Paragraphs>
  <Slides>100</Slides>
  <Notes>18</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100</vt:i4>
      </vt:variant>
    </vt:vector>
  </HeadingPairs>
  <TitlesOfParts>
    <vt:vector size="107" baseType="lpstr">
      <vt:lpstr>Franklin Gothic Demi Cond</vt:lpstr>
      <vt:lpstr>Franklin Gothic Demi</vt:lpstr>
      <vt:lpstr>Calibri</vt:lpstr>
      <vt:lpstr>Franklin Gothic Heavy</vt:lpstr>
      <vt:lpstr>Arial</vt:lpstr>
      <vt:lpstr>Оформление по умолчанию</vt:lpstr>
      <vt:lpstr>1_Оформление по умолчанию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СофтБаланс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Константин</dc:creator>
  <cp:lastModifiedBy>Павел Соловьев DALION.AUTO</cp:lastModifiedBy>
  <cp:revision>1054</cp:revision>
  <dcterms:created xsi:type="dcterms:W3CDTF">2005-02-08T14:11:25Z</dcterms:created>
  <dcterms:modified xsi:type="dcterms:W3CDTF">2023-12-04T21:38:31Z</dcterms:modified>
</cp:coreProperties>
</file>